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56" r:id="rId3"/>
    <p:sldId id="594" r:id="rId4"/>
    <p:sldId id="497" r:id="rId5"/>
    <p:sldId id="448" r:id="rId6"/>
    <p:sldId id="449" r:id="rId7"/>
    <p:sldId id="450" r:id="rId8"/>
    <p:sldId id="451" r:id="rId9"/>
    <p:sldId id="456" r:id="rId10"/>
    <p:sldId id="457" r:id="rId11"/>
    <p:sldId id="458" r:id="rId12"/>
    <p:sldId id="460" r:id="rId13"/>
    <p:sldId id="461" r:id="rId14"/>
    <p:sldId id="462" r:id="rId15"/>
    <p:sldId id="463" r:id="rId16"/>
    <p:sldId id="464" r:id="rId17"/>
    <p:sldId id="465" r:id="rId18"/>
    <p:sldId id="466" r:id="rId19"/>
    <p:sldId id="498" r:id="rId20"/>
    <p:sldId id="499" r:id="rId21"/>
    <p:sldId id="468" r:id="rId22"/>
    <p:sldId id="469" r:id="rId23"/>
    <p:sldId id="470" r:id="rId24"/>
    <p:sldId id="473" r:id="rId25"/>
    <p:sldId id="471" r:id="rId26"/>
    <p:sldId id="472" r:id="rId27"/>
    <p:sldId id="500" r:id="rId28"/>
    <p:sldId id="474" r:id="rId29"/>
    <p:sldId id="476" r:id="rId30"/>
    <p:sldId id="477" r:id="rId31"/>
    <p:sldId id="478" r:id="rId32"/>
    <p:sldId id="479" r:id="rId33"/>
    <p:sldId id="483" r:id="rId34"/>
    <p:sldId id="484" r:id="rId35"/>
    <p:sldId id="485" r:id="rId36"/>
    <p:sldId id="487" r:id="rId37"/>
    <p:sldId id="502" r:id="rId38"/>
    <p:sldId id="488" r:id="rId39"/>
    <p:sldId id="489" r:id="rId40"/>
    <p:sldId id="490" r:id="rId41"/>
    <p:sldId id="491" r:id="rId42"/>
    <p:sldId id="503" r:id="rId43"/>
    <p:sldId id="510" r:id="rId44"/>
    <p:sldId id="492" r:id="rId4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2" autoAdjust="0"/>
  </p:normalViewPr>
  <p:slideViewPr>
    <p:cSldViewPr>
      <p:cViewPr varScale="1">
        <p:scale>
          <a:sx n="65" d="100"/>
          <a:sy n="65" d="100"/>
        </p:scale>
        <p:origin x="1330" y="53"/>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51DC7-3566-4A5F-90A5-61457BB89AA6}" type="doc">
      <dgm:prSet loTypeId="urn:microsoft.com/office/officeart/2005/8/layout/orgChart1" loCatId="hierarchy" qsTypeId="urn:microsoft.com/office/officeart/2005/8/quickstyle/3d2#1" qsCatId="3D" csTypeId="urn:microsoft.com/office/officeart/2005/8/colors/colorful1#1" csCatId="colorful" phldr="1"/>
      <dgm:spPr/>
      <dgm:t>
        <a:bodyPr/>
        <a:lstStyle/>
        <a:p>
          <a:endParaRPr lang="en-US"/>
        </a:p>
      </dgm:t>
    </dgm:pt>
    <dgm:pt modelId="{B048E536-4FC3-4DF5-BC94-FA641EBA7900}">
      <dgm:prSet phldrT="[Text]" custT="1"/>
      <dgm:spPr/>
      <dgm:t>
        <a:bodyPr/>
        <a:lstStyle/>
        <a:p>
          <a:r>
            <a:rPr lang="en-US" sz="2800" b="1" dirty="0">
              <a:solidFill>
                <a:srgbClr val="C00000"/>
              </a:solidFill>
              <a:latin typeface="Bookman Old Style" pitchFamily="18" charset="0"/>
            </a:rPr>
            <a:t>Directory Structure</a:t>
          </a:r>
        </a:p>
      </dgm:t>
    </dgm:pt>
    <dgm:pt modelId="{546D3007-3131-488A-8FCB-A3D5B19AE6A9}" type="parTrans" cxnId="{E649E0B1-D17F-41F3-B92F-6F0F479E4968}">
      <dgm:prSet/>
      <dgm:spPr/>
      <dgm:t>
        <a:bodyPr/>
        <a:lstStyle/>
        <a:p>
          <a:endParaRPr lang="en-US" sz="2400" b="1">
            <a:solidFill>
              <a:srgbClr val="C00000"/>
            </a:solidFill>
          </a:endParaRPr>
        </a:p>
      </dgm:t>
    </dgm:pt>
    <dgm:pt modelId="{67E12275-EC85-44D4-87AA-742C9F9B8C8C}" type="sibTrans" cxnId="{E649E0B1-D17F-41F3-B92F-6F0F479E4968}">
      <dgm:prSet/>
      <dgm:spPr/>
      <dgm:t>
        <a:bodyPr/>
        <a:lstStyle/>
        <a:p>
          <a:endParaRPr lang="en-US" sz="2400" b="1">
            <a:solidFill>
              <a:srgbClr val="C00000"/>
            </a:solidFill>
          </a:endParaRPr>
        </a:p>
      </dgm:t>
    </dgm:pt>
    <dgm:pt modelId="{F4B62E34-796A-4EE9-8D8A-957B8F7929A4}">
      <dgm:prSet phldrT="[Text]" custT="1"/>
      <dgm:spPr/>
      <dgm:t>
        <a:bodyPr/>
        <a:lstStyle/>
        <a:p>
          <a:r>
            <a:rPr lang="en-US" sz="2400" b="1" dirty="0">
              <a:solidFill>
                <a:srgbClr val="C00000"/>
              </a:solidFill>
              <a:latin typeface="Century" pitchFamily="18" charset="0"/>
            </a:rPr>
            <a:t>Single-level directory</a:t>
          </a:r>
        </a:p>
      </dgm:t>
    </dgm:pt>
    <dgm:pt modelId="{A6225B95-E1BD-4360-AD61-ABE3178B144B}" type="parTrans" cxnId="{E785F338-9C43-423B-80D7-839FF28653C4}">
      <dgm:prSet/>
      <dgm:spPr/>
      <dgm:t>
        <a:bodyPr/>
        <a:lstStyle/>
        <a:p>
          <a:endParaRPr lang="en-US" sz="2400" b="1">
            <a:solidFill>
              <a:srgbClr val="C00000"/>
            </a:solidFill>
          </a:endParaRPr>
        </a:p>
      </dgm:t>
    </dgm:pt>
    <dgm:pt modelId="{F6A02994-8B7F-46DC-8701-E286CCEC45DF}" type="sibTrans" cxnId="{E785F338-9C43-423B-80D7-839FF28653C4}">
      <dgm:prSet/>
      <dgm:spPr/>
      <dgm:t>
        <a:bodyPr/>
        <a:lstStyle/>
        <a:p>
          <a:endParaRPr lang="en-US" sz="2400" b="1">
            <a:solidFill>
              <a:srgbClr val="C00000"/>
            </a:solidFill>
          </a:endParaRPr>
        </a:p>
      </dgm:t>
    </dgm:pt>
    <dgm:pt modelId="{843679E3-039B-40B8-AA29-DA769837C995}">
      <dgm:prSet phldrT="[Text]" custT="1"/>
      <dgm:spPr/>
      <dgm:t>
        <a:bodyPr/>
        <a:lstStyle/>
        <a:p>
          <a:r>
            <a:rPr lang="en-US" sz="2400" b="1" dirty="0">
              <a:solidFill>
                <a:srgbClr val="C00000"/>
              </a:solidFill>
            </a:rPr>
            <a:t>Two-level directory structure</a:t>
          </a:r>
        </a:p>
      </dgm:t>
    </dgm:pt>
    <dgm:pt modelId="{71007476-9028-42F2-971F-AD645A2EEFCC}" type="parTrans" cxnId="{67BA5826-64A3-4BF3-B49E-A3A73864776E}">
      <dgm:prSet/>
      <dgm:spPr/>
      <dgm:t>
        <a:bodyPr/>
        <a:lstStyle/>
        <a:p>
          <a:endParaRPr lang="en-US" sz="2400" b="1">
            <a:solidFill>
              <a:srgbClr val="C00000"/>
            </a:solidFill>
          </a:endParaRPr>
        </a:p>
      </dgm:t>
    </dgm:pt>
    <dgm:pt modelId="{E925BCD4-32DF-491E-9552-D361253BD04C}" type="sibTrans" cxnId="{67BA5826-64A3-4BF3-B49E-A3A73864776E}">
      <dgm:prSet/>
      <dgm:spPr/>
      <dgm:t>
        <a:bodyPr/>
        <a:lstStyle/>
        <a:p>
          <a:endParaRPr lang="en-US" sz="2400" b="1">
            <a:solidFill>
              <a:srgbClr val="C00000"/>
            </a:solidFill>
          </a:endParaRPr>
        </a:p>
      </dgm:t>
    </dgm:pt>
    <dgm:pt modelId="{5159A4A7-0CB8-4BDE-8C90-D66D350CD6E4}">
      <dgm:prSet phldrT="[Text]" custT="1"/>
      <dgm:spPr/>
      <dgm:t>
        <a:bodyPr/>
        <a:lstStyle/>
        <a:p>
          <a:r>
            <a:rPr lang="en-US" sz="2400" b="1" dirty="0">
              <a:solidFill>
                <a:srgbClr val="C00000"/>
              </a:solidFill>
            </a:rPr>
            <a:t>Tree structured directories</a:t>
          </a:r>
        </a:p>
      </dgm:t>
    </dgm:pt>
    <dgm:pt modelId="{64C3D425-732E-4736-9C75-C6060A2D76FE}" type="parTrans" cxnId="{E9266CBA-700A-4BC8-9713-4D281F209838}">
      <dgm:prSet/>
      <dgm:spPr/>
      <dgm:t>
        <a:bodyPr/>
        <a:lstStyle/>
        <a:p>
          <a:endParaRPr lang="en-US" sz="2400" b="1">
            <a:solidFill>
              <a:srgbClr val="C00000"/>
            </a:solidFill>
          </a:endParaRPr>
        </a:p>
      </dgm:t>
    </dgm:pt>
    <dgm:pt modelId="{E2308068-5C0D-4CAB-B094-3B9F220F0B6A}" type="sibTrans" cxnId="{E9266CBA-700A-4BC8-9713-4D281F209838}">
      <dgm:prSet/>
      <dgm:spPr/>
      <dgm:t>
        <a:bodyPr/>
        <a:lstStyle/>
        <a:p>
          <a:endParaRPr lang="en-US" sz="2400" b="1">
            <a:solidFill>
              <a:srgbClr val="C00000"/>
            </a:solidFill>
          </a:endParaRPr>
        </a:p>
      </dgm:t>
    </dgm:pt>
    <dgm:pt modelId="{E40093CC-7A85-40C7-9061-2AA6B862B8D9}">
      <dgm:prSet phldrT="[Text]" custT="1"/>
      <dgm:spPr/>
      <dgm:t>
        <a:bodyPr/>
        <a:lstStyle/>
        <a:p>
          <a:r>
            <a:rPr lang="en-US" sz="2400" b="1" dirty="0">
              <a:solidFill>
                <a:srgbClr val="C00000"/>
              </a:solidFill>
            </a:rPr>
            <a:t>Acyclic-Graph directories</a:t>
          </a:r>
        </a:p>
      </dgm:t>
    </dgm:pt>
    <dgm:pt modelId="{AD8185E3-78A2-4783-869C-51DC70578F88}" type="parTrans" cxnId="{60365778-9F6F-436D-9C57-7ED6C55E081B}">
      <dgm:prSet/>
      <dgm:spPr/>
      <dgm:t>
        <a:bodyPr/>
        <a:lstStyle/>
        <a:p>
          <a:endParaRPr lang="en-US" sz="2400" b="1">
            <a:solidFill>
              <a:srgbClr val="C00000"/>
            </a:solidFill>
          </a:endParaRPr>
        </a:p>
      </dgm:t>
    </dgm:pt>
    <dgm:pt modelId="{0A51EE5C-AEBA-40A2-ADE9-9530DCEF8E06}" type="sibTrans" cxnId="{60365778-9F6F-436D-9C57-7ED6C55E081B}">
      <dgm:prSet/>
      <dgm:spPr/>
      <dgm:t>
        <a:bodyPr/>
        <a:lstStyle/>
        <a:p>
          <a:endParaRPr lang="en-US" sz="2400" b="1">
            <a:solidFill>
              <a:srgbClr val="C00000"/>
            </a:solidFill>
          </a:endParaRPr>
        </a:p>
      </dgm:t>
    </dgm:pt>
    <dgm:pt modelId="{55CE9BA8-2867-47E9-976E-C7C2252EE345}">
      <dgm:prSet phldrT="[Text]" custT="1"/>
      <dgm:spPr/>
      <dgm:t>
        <a:bodyPr/>
        <a:lstStyle/>
        <a:p>
          <a:r>
            <a:rPr lang="en-US" sz="2400" b="1" dirty="0">
              <a:solidFill>
                <a:srgbClr val="C00000"/>
              </a:solidFill>
            </a:rPr>
            <a:t>General Graph directory</a:t>
          </a:r>
        </a:p>
      </dgm:t>
    </dgm:pt>
    <dgm:pt modelId="{BADC36E0-C2D8-409C-B644-1447023B4F8B}" type="parTrans" cxnId="{C1C8A867-F547-4072-9133-3BFF1AEBF908}">
      <dgm:prSet/>
      <dgm:spPr/>
      <dgm:t>
        <a:bodyPr/>
        <a:lstStyle/>
        <a:p>
          <a:endParaRPr lang="en-US" sz="2400" b="1">
            <a:solidFill>
              <a:srgbClr val="C00000"/>
            </a:solidFill>
          </a:endParaRPr>
        </a:p>
      </dgm:t>
    </dgm:pt>
    <dgm:pt modelId="{FF47F702-213A-40FE-A2EA-1570A9C2A74E}" type="sibTrans" cxnId="{C1C8A867-F547-4072-9133-3BFF1AEBF908}">
      <dgm:prSet/>
      <dgm:spPr/>
      <dgm:t>
        <a:bodyPr/>
        <a:lstStyle/>
        <a:p>
          <a:endParaRPr lang="en-US" sz="2400" b="1">
            <a:solidFill>
              <a:srgbClr val="C00000"/>
            </a:solidFill>
          </a:endParaRPr>
        </a:p>
      </dgm:t>
    </dgm:pt>
    <dgm:pt modelId="{0DD3B3D0-AB26-4964-8C05-3E3E63F6B178}" type="pres">
      <dgm:prSet presAssocID="{CB351DC7-3566-4A5F-90A5-61457BB89AA6}" presName="hierChild1" presStyleCnt="0">
        <dgm:presLayoutVars>
          <dgm:orgChart val="1"/>
          <dgm:chPref val="1"/>
          <dgm:dir/>
          <dgm:animOne val="branch"/>
          <dgm:animLvl val="lvl"/>
          <dgm:resizeHandles/>
        </dgm:presLayoutVars>
      </dgm:prSet>
      <dgm:spPr/>
    </dgm:pt>
    <dgm:pt modelId="{9A5B9F85-ACFE-4C64-BCD8-8A5AD3212A77}" type="pres">
      <dgm:prSet presAssocID="{B048E536-4FC3-4DF5-BC94-FA641EBA7900}" presName="hierRoot1" presStyleCnt="0">
        <dgm:presLayoutVars>
          <dgm:hierBranch val="init"/>
        </dgm:presLayoutVars>
      </dgm:prSet>
      <dgm:spPr/>
    </dgm:pt>
    <dgm:pt modelId="{FB75E0F7-BE52-4DD1-B428-EF2E0BB566D9}" type="pres">
      <dgm:prSet presAssocID="{B048E536-4FC3-4DF5-BC94-FA641EBA7900}" presName="rootComposite1" presStyleCnt="0"/>
      <dgm:spPr/>
    </dgm:pt>
    <dgm:pt modelId="{3A5D7304-07D0-41C0-B7E8-0BF693CB22ED}" type="pres">
      <dgm:prSet presAssocID="{B048E536-4FC3-4DF5-BC94-FA641EBA7900}" presName="rootText1" presStyleLbl="node0" presStyleIdx="0" presStyleCnt="1" custScaleX="158300" custScaleY="196996" custLinFactNeighborY="-54588">
        <dgm:presLayoutVars>
          <dgm:chPref val="3"/>
        </dgm:presLayoutVars>
      </dgm:prSet>
      <dgm:spPr/>
    </dgm:pt>
    <dgm:pt modelId="{64B6C4E1-FA06-49A3-B7F4-485D8076A70D}" type="pres">
      <dgm:prSet presAssocID="{B048E536-4FC3-4DF5-BC94-FA641EBA7900}" presName="rootConnector1" presStyleLbl="node1" presStyleIdx="0" presStyleCnt="0"/>
      <dgm:spPr/>
    </dgm:pt>
    <dgm:pt modelId="{19B597CE-7283-4867-B864-990DE47E24D7}" type="pres">
      <dgm:prSet presAssocID="{B048E536-4FC3-4DF5-BC94-FA641EBA7900}" presName="hierChild2" presStyleCnt="0"/>
      <dgm:spPr/>
    </dgm:pt>
    <dgm:pt modelId="{0E9BBE15-F8FC-4EB8-B560-B692CA9D5AE9}" type="pres">
      <dgm:prSet presAssocID="{A6225B95-E1BD-4360-AD61-ABE3178B144B}" presName="Name37" presStyleLbl="parChTrans1D2" presStyleIdx="0" presStyleCnt="5"/>
      <dgm:spPr/>
    </dgm:pt>
    <dgm:pt modelId="{B8BE95CE-8D5C-4474-8D22-E188C50BD74E}" type="pres">
      <dgm:prSet presAssocID="{F4B62E34-796A-4EE9-8D8A-957B8F7929A4}" presName="hierRoot2" presStyleCnt="0">
        <dgm:presLayoutVars>
          <dgm:hierBranch val="init"/>
        </dgm:presLayoutVars>
      </dgm:prSet>
      <dgm:spPr/>
    </dgm:pt>
    <dgm:pt modelId="{F41B326F-315D-48F8-A13C-EF76AED67546}" type="pres">
      <dgm:prSet presAssocID="{F4B62E34-796A-4EE9-8D8A-957B8F7929A4}" presName="rootComposite" presStyleCnt="0"/>
      <dgm:spPr/>
    </dgm:pt>
    <dgm:pt modelId="{20B8647F-DBDB-4AC4-85FF-CAD4AE8BC06F}" type="pres">
      <dgm:prSet presAssocID="{F4B62E34-796A-4EE9-8D8A-957B8F7929A4}" presName="rootText" presStyleLbl="node2" presStyleIdx="0" presStyleCnt="5" custScaleY="186386">
        <dgm:presLayoutVars>
          <dgm:chPref val="3"/>
        </dgm:presLayoutVars>
      </dgm:prSet>
      <dgm:spPr/>
    </dgm:pt>
    <dgm:pt modelId="{AE1C9A91-DE6B-49D3-BAE6-3DC0F09808E6}" type="pres">
      <dgm:prSet presAssocID="{F4B62E34-796A-4EE9-8D8A-957B8F7929A4}" presName="rootConnector" presStyleLbl="node2" presStyleIdx="0" presStyleCnt="5"/>
      <dgm:spPr/>
    </dgm:pt>
    <dgm:pt modelId="{088C1897-972D-4D95-8D21-BC140E2D7577}" type="pres">
      <dgm:prSet presAssocID="{F4B62E34-796A-4EE9-8D8A-957B8F7929A4}" presName="hierChild4" presStyleCnt="0"/>
      <dgm:spPr/>
    </dgm:pt>
    <dgm:pt modelId="{6EE05EBC-46D8-49B0-818E-D4698188D6DD}" type="pres">
      <dgm:prSet presAssocID="{F4B62E34-796A-4EE9-8D8A-957B8F7929A4}" presName="hierChild5" presStyleCnt="0"/>
      <dgm:spPr/>
    </dgm:pt>
    <dgm:pt modelId="{BE737B7A-CB0D-412B-85F4-41B159B8B7FC}" type="pres">
      <dgm:prSet presAssocID="{71007476-9028-42F2-971F-AD645A2EEFCC}" presName="Name37" presStyleLbl="parChTrans1D2" presStyleIdx="1" presStyleCnt="5"/>
      <dgm:spPr/>
    </dgm:pt>
    <dgm:pt modelId="{F83480E0-1AE2-45B1-BE3C-6B52D56220C1}" type="pres">
      <dgm:prSet presAssocID="{843679E3-039B-40B8-AA29-DA769837C995}" presName="hierRoot2" presStyleCnt="0">
        <dgm:presLayoutVars>
          <dgm:hierBranch val="init"/>
        </dgm:presLayoutVars>
      </dgm:prSet>
      <dgm:spPr/>
    </dgm:pt>
    <dgm:pt modelId="{D7AF7346-CE7B-4C01-B0F3-3CBD24F58F4F}" type="pres">
      <dgm:prSet presAssocID="{843679E3-039B-40B8-AA29-DA769837C995}" presName="rootComposite" presStyleCnt="0"/>
      <dgm:spPr/>
    </dgm:pt>
    <dgm:pt modelId="{0FCE6E9C-1116-49C8-8501-270243F07820}" type="pres">
      <dgm:prSet presAssocID="{843679E3-039B-40B8-AA29-DA769837C995}" presName="rootText" presStyleLbl="node2" presStyleIdx="1" presStyleCnt="5" custScaleX="110446" custScaleY="185534">
        <dgm:presLayoutVars>
          <dgm:chPref val="3"/>
        </dgm:presLayoutVars>
      </dgm:prSet>
      <dgm:spPr/>
    </dgm:pt>
    <dgm:pt modelId="{A9D34E70-CE23-4E43-8DAA-905E6AA0603A}" type="pres">
      <dgm:prSet presAssocID="{843679E3-039B-40B8-AA29-DA769837C995}" presName="rootConnector" presStyleLbl="node2" presStyleIdx="1" presStyleCnt="5"/>
      <dgm:spPr/>
    </dgm:pt>
    <dgm:pt modelId="{8D8D896B-2C58-4509-B54A-113413D823D6}" type="pres">
      <dgm:prSet presAssocID="{843679E3-039B-40B8-AA29-DA769837C995}" presName="hierChild4" presStyleCnt="0"/>
      <dgm:spPr/>
    </dgm:pt>
    <dgm:pt modelId="{AECC240B-4671-48AB-A623-DBC46E587E67}" type="pres">
      <dgm:prSet presAssocID="{843679E3-039B-40B8-AA29-DA769837C995}" presName="hierChild5" presStyleCnt="0"/>
      <dgm:spPr/>
    </dgm:pt>
    <dgm:pt modelId="{EDA10EFE-266B-417C-87BF-0C6C43E71CFB}" type="pres">
      <dgm:prSet presAssocID="{64C3D425-732E-4736-9C75-C6060A2D76FE}" presName="Name37" presStyleLbl="parChTrans1D2" presStyleIdx="2" presStyleCnt="5"/>
      <dgm:spPr/>
    </dgm:pt>
    <dgm:pt modelId="{684BF2EC-6A41-4586-B9EA-3F9B460955F8}" type="pres">
      <dgm:prSet presAssocID="{5159A4A7-0CB8-4BDE-8C90-D66D350CD6E4}" presName="hierRoot2" presStyleCnt="0">
        <dgm:presLayoutVars>
          <dgm:hierBranch val="init"/>
        </dgm:presLayoutVars>
      </dgm:prSet>
      <dgm:spPr/>
    </dgm:pt>
    <dgm:pt modelId="{520263D3-91C0-46E0-AE39-D08261A2CAD1}" type="pres">
      <dgm:prSet presAssocID="{5159A4A7-0CB8-4BDE-8C90-D66D350CD6E4}" presName="rootComposite" presStyleCnt="0"/>
      <dgm:spPr/>
    </dgm:pt>
    <dgm:pt modelId="{5281CF51-8CB5-440B-853F-3CF298D312DF}" type="pres">
      <dgm:prSet presAssocID="{5159A4A7-0CB8-4BDE-8C90-D66D350CD6E4}" presName="rootText" presStyleLbl="node2" presStyleIdx="2" presStyleCnt="5" custScaleX="125554" custScaleY="177360">
        <dgm:presLayoutVars>
          <dgm:chPref val="3"/>
        </dgm:presLayoutVars>
      </dgm:prSet>
      <dgm:spPr/>
    </dgm:pt>
    <dgm:pt modelId="{87391AA9-2A1B-44F5-8BB0-9ABF7D4EDBF7}" type="pres">
      <dgm:prSet presAssocID="{5159A4A7-0CB8-4BDE-8C90-D66D350CD6E4}" presName="rootConnector" presStyleLbl="node2" presStyleIdx="2" presStyleCnt="5"/>
      <dgm:spPr/>
    </dgm:pt>
    <dgm:pt modelId="{58813CC3-D041-4626-AB17-C8B04EE70C8C}" type="pres">
      <dgm:prSet presAssocID="{5159A4A7-0CB8-4BDE-8C90-D66D350CD6E4}" presName="hierChild4" presStyleCnt="0"/>
      <dgm:spPr/>
    </dgm:pt>
    <dgm:pt modelId="{0FFB252E-03E9-4DCF-9F98-167F12F63EE6}" type="pres">
      <dgm:prSet presAssocID="{5159A4A7-0CB8-4BDE-8C90-D66D350CD6E4}" presName="hierChild5" presStyleCnt="0"/>
      <dgm:spPr/>
    </dgm:pt>
    <dgm:pt modelId="{0DD2AC5D-902B-4192-A76B-A7B3B8F4FADB}" type="pres">
      <dgm:prSet presAssocID="{AD8185E3-78A2-4783-869C-51DC70578F88}" presName="Name37" presStyleLbl="parChTrans1D2" presStyleIdx="3" presStyleCnt="5"/>
      <dgm:spPr/>
    </dgm:pt>
    <dgm:pt modelId="{8C8586FA-5239-4EBD-85D3-FDD5DC1E63C5}" type="pres">
      <dgm:prSet presAssocID="{E40093CC-7A85-40C7-9061-2AA6B862B8D9}" presName="hierRoot2" presStyleCnt="0">
        <dgm:presLayoutVars>
          <dgm:hierBranch val="init"/>
        </dgm:presLayoutVars>
      </dgm:prSet>
      <dgm:spPr/>
    </dgm:pt>
    <dgm:pt modelId="{61E7B452-E8F9-45AC-9BEA-6B3E1D17BAB4}" type="pres">
      <dgm:prSet presAssocID="{E40093CC-7A85-40C7-9061-2AA6B862B8D9}" presName="rootComposite" presStyleCnt="0"/>
      <dgm:spPr/>
    </dgm:pt>
    <dgm:pt modelId="{CD0F9C88-6E07-4464-82F2-9E639FEA26B7}" type="pres">
      <dgm:prSet presAssocID="{E40093CC-7A85-40C7-9061-2AA6B862B8D9}" presName="rootText" presStyleLbl="node2" presStyleIdx="3" presStyleCnt="5" custScaleX="107074" custScaleY="197688">
        <dgm:presLayoutVars>
          <dgm:chPref val="3"/>
        </dgm:presLayoutVars>
      </dgm:prSet>
      <dgm:spPr/>
    </dgm:pt>
    <dgm:pt modelId="{D52E83A6-9765-4DFD-9D0A-AA925E772E52}" type="pres">
      <dgm:prSet presAssocID="{E40093CC-7A85-40C7-9061-2AA6B862B8D9}" presName="rootConnector" presStyleLbl="node2" presStyleIdx="3" presStyleCnt="5"/>
      <dgm:spPr/>
    </dgm:pt>
    <dgm:pt modelId="{301516BF-D4A7-4725-B325-7B12CA0B22BA}" type="pres">
      <dgm:prSet presAssocID="{E40093CC-7A85-40C7-9061-2AA6B862B8D9}" presName="hierChild4" presStyleCnt="0"/>
      <dgm:spPr/>
    </dgm:pt>
    <dgm:pt modelId="{4465AEB2-DC9F-42EA-A260-A10939EE4A39}" type="pres">
      <dgm:prSet presAssocID="{E40093CC-7A85-40C7-9061-2AA6B862B8D9}" presName="hierChild5" presStyleCnt="0"/>
      <dgm:spPr/>
    </dgm:pt>
    <dgm:pt modelId="{32AADAD6-5505-42AD-A0A3-10EF0177E938}" type="pres">
      <dgm:prSet presAssocID="{BADC36E0-C2D8-409C-B644-1447023B4F8B}" presName="Name37" presStyleLbl="parChTrans1D2" presStyleIdx="4" presStyleCnt="5"/>
      <dgm:spPr/>
    </dgm:pt>
    <dgm:pt modelId="{E154904F-2080-45C8-8FFC-AEF6E01F44C8}" type="pres">
      <dgm:prSet presAssocID="{55CE9BA8-2867-47E9-976E-C7C2252EE345}" presName="hierRoot2" presStyleCnt="0">
        <dgm:presLayoutVars>
          <dgm:hierBranch val="init"/>
        </dgm:presLayoutVars>
      </dgm:prSet>
      <dgm:spPr/>
    </dgm:pt>
    <dgm:pt modelId="{84D42EAD-41E9-4687-83E4-1F9B8369B70F}" type="pres">
      <dgm:prSet presAssocID="{55CE9BA8-2867-47E9-976E-C7C2252EE345}" presName="rootComposite" presStyleCnt="0"/>
      <dgm:spPr/>
    </dgm:pt>
    <dgm:pt modelId="{1C6F4479-FDC0-4E0F-81F3-D4B6CC8F7DC1}" type="pres">
      <dgm:prSet presAssocID="{55CE9BA8-2867-47E9-976E-C7C2252EE345}" presName="rootText" presStyleLbl="node2" presStyleIdx="4" presStyleCnt="5" custScaleY="190583">
        <dgm:presLayoutVars>
          <dgm:chPref val="3"/>
        </dgm:presLayoutVars>
      </dgm:prSet>
      <dgm:spPr/>
    </dgm:pt>
    <dgm:pt modelId="{52C0542D-B2F6-411F-B8A4-77E351E58267}" type="pres">
      <dgm:prSet presAssocID="{55CE9BA8-2867-47E9-976E-C7C2252EE345}" presName="rootConnector" presStyleLbl="node2" presStyleIdx="4" presStyleCnt="5"/>
      <dgm:spPr/>
    </dgm:pt>
    <dgm:pt modelId="{0348D972-E1D1-45AC-BC01-95F38061C51D}" type="pres">
      <dgm:prSet presAssocID="{55CE9BA8-2867-47E9-976E-C7C2252EE345}" presName="hierChild4" presStyleCnt="0"/>
      <dgm:spPr/>
    </dgm:pt>
    <dgm:pt modelId="{FC6D37FC-A820-4B0D-A010-6929BE3AACB4}" type="pres">
      <dgm:prSet presAssocID="{55CE9BA8-2867-47E9-976E-C7C2252EE345}" presName="hierChild5" presStyleCnt="0"/>
      <dgm:spPr/>
    </dgm:pt>
    <dgm:pt modelId="{B9AB0424-591B-4E29-9D27-71132F523741}" type="pres">
      <dgm:prSet presAssocID="{B048E536-4FC3-4DF5-BC94-FA641EBA7900}" presName="hierChild3" presStyleCnt="0"/>
      <dgm:spPr/>
    </dgm:pt>
  </dgm:ptLst>
  <dgm:cxnLst>
    <dgm:cxn modelId="{F145ED06-7E31-46CA-B31B-F940EB42D354}" type="presOf" srcId="{843679E3-039B-40B8-AA29-DA769837C995}" destId="{0FCE6E9C-1116-49C8-8501-270243F07820}" srcOrd="0" destOrd="0" presId="urn:microsoft.com/office/officeart/2005/8/layout/orgChart1"/>
    <dgm:cxn modelId="{FA6C630C-0553-48B3-969B-4A3823443701}" type="presOf" srcId="{A6225B95-E1BD-4360-AD61-ABE3178B144B}" destId="{0E9BBE15-F8FC-4EB8-B560-B692CA9D5AE9}" srcOrd="0" destOrd="0" presId="urn:microsoft.com/office/officeart/2005/8/layout/orgChart1"/>
    <dgm:cxn modelId="{EC4F2C19-B477-4813-B8E2-858764CA95C0}" type="presOf" srcId="{F4B62E34-796A-4EE9-8D8A-957B8F7929A4}" destId="{AE1C9A91-DE6B-49D3-BAE6-3DC0F09808E6}" srcOrd="1" destOrd="0" presId="urn:microsoft.com/office/officeart/2005/8/layout/orgChart1"/>
    <dgm:cxn modelId="{67BA5826-64A3-4BF3-B49E-A3A73864776E}" srcId="{B048E536-4FC3-4DF5-BC94-FA641EBA7900}" destId="{843679E3-039B-40B8-AA29-DA769837C995}" srcOrd="1" destOrd="0" parTransId="{71007476-9028-42F2-971F-AD645A2EEFCC}" sibTransId="{E925BCD4-32DF-491E-9552-D361253BD04C}"/>
    <dgm:cxn modelId="{AEDFD22C-60CE-4763-95FA-212E286A6260}" type="presOf" srcId="{E40093CC-7A85-40C7-9061-2AA6B862B8D9}" destId="{D52E83A6-9765-4DFD-9D0A-AA925E772E52}" srcOrd="1" destOrd="0" presId="urn:microsoft.com/office/officeart/2005/8/layout/orgChart1"/>
    <dgm:cxn modelId="{E785F338-9C43-423B-80D7-839FF28653C4}" srcId="{B048E536-4FC3-4DF5-BC94-FA641EBA7900}" destId="{F4B62E34-796A-4EE9-8D8A-957B8F7929A4}" srcOrd="0" destOrd="0" parTransId="{A6225B95-E1BD-4360-AD61-ABE3178B144B}" sibTransId="{F6A02994-8B7F-46DC-8701-E286CCEC45DF}"/>
    <dgm:cxn modelId="{6FE0A23E-9277-4E69-A3AE-9D181AED98CF}" type="presOf" srcId="{55CE9BA8-2867-47E9-976E-C7C2252EE345}" destId="{1C6F4479-FDC0-4E0F-81F3-D4B6CC8F7DC1}" srcOrd="0" destOrd="0" presId="urn:microsoft.com/office/officeart/2005/8/layout/orgChart1"/>
    <dgm:cxn modelId="{C1C8A867-F547-4072-9133-3BFF1AEBF908}" srcId="{B048E536-4FC3-4DF5-BC94-FA641EBA7900}" destId="{55CE9BA8-2867-47E9-976E-C7C2252EE345}" srcOrd="4" destOrd="0" parTransId="{BADC36E0-C2D8-409C-B644-1447023B4F8B}" sibTransId="{FF47F702-213A-40FE-A2EA-1570A9C2A74E}"/>
    <dgm:cxn modelId="{BC08B56D-FD82-42B4-AFDE-66584D2ACD09}" type="presOf" srcId="{5159A4A7-0CB8-4BDE-8C90-D66D350CD6E4}" destId="{87391AA9-2A1B-44F5-8BB0-9ABF7D4EDBF7}" srcOrd="1" destOrd="0" presId="urn:microsoft.com/office/officeart/2005/8/layout/orgChart1"/>
    <dgm:cxn modelId="{BCD25B50-E697-452D-9668-F32B07479166}" type="presOf" srcId="{CB351DC7-3566-4A5F-90A5-61457BB89AA6}" destId="{0DD3B3D0-AB26-4964-8C05-3E3E63F6B178}" srcOrd="0" destOrd="0" presId="urn:microsoft.com/office/officeart/2005/8/layout/orgChart1"/>
    <dgm:cxn modelId="{60365778-9F6F-436D-9C57-7ED6C55E081B}" srcId="{B048E536-4FC3-4DF5-BC94-FA641EBA7900}" destId="{E40093CC-7A85-40C7-9061-2AA6B862B8D9}" srcOrd="3" destOrd="0" parTransId="{AD8185E3-78A2-4783-869C-51DC70578F88}" sibTransId="{0A51EE5C-AEBA-40A2-ADE9-9530DCEF8E06}"/>
    <dgm:cxn modelId="{DA18717C-62E1-4F65-A7C4-FFD703623DC9}" type="presOf" srcId="{64C3D425-732E-4736-9C75-C6060A2D76FE}" destId="{EDA10EFE-266B-417C-87BF-0C6C43E71CFB}" srcOrd="0" destOrd="0" presId="urn:microsoft.com/office/officeart/2005/8/layout/orgChart1"/>
    <dgm:cxn modelId="{F6EE8A84-97E9-4FB4-89C2-800E9244F79B}" type="presOf" srcId="{843679E3-039B-40B8-AA29-DA769837C995}" destId="{A9D34E70-CE23-4E43-8DAA-905E6AA0603A}" srcOrd="1" destOrd="0" presId="urn:microsoft.com/office/officeart/2005/8/layout/orgChart1"/>
    <dgm:cxn modelId="{27274F8E-FB6D-4E13-BCBD-7EE2A2BEEFDC}" type="presOf" srcId="{55CE9BA8-2867-47E9-976E-C7C2252EE345}" destId="{52C0542D-B2F6-411F-B8A4-77E351E58267}" srcOrd="1" destOrd="0" presId="urn:microsoft.com/office/officeart/2005/8/layout/orgChart1"/>
    <dgm:cxn modelId="{A96634A2-3C80-4D09-A085-1557A2AF888C}" type="presOf" srcId="{BADC36E0-C2D8-409C-B644-1447023B4F8B}" destId="{32AADAD6-5505-42AD-A0A3-10EF0177E938}" srcOrd="0" destOrd="0" presId="urn:microsoft.com/office/officeart/2005/8/layout/orgChart1"/>
    <dgm:cxn modelId="{E649E0B1-D17F-41F3-B92F-6F0F479E4968}" srcId="{CB351DC7-3566-4A5F-90A5-61457BB89AA6}" destId="{B048E536-4FC3-4DF5-BC94-FA641EBA7900}" srcOrd="0" destOrd="0" parTransId="{546D3007-3131-488A-8FCB-A3D5B19AE6A9}" sibTransId="{67E12275-EC85-44D4-87AA-742C9F9B8C8C}"/>
    <dgm:cxn modelId="{E9266CBA-700A-4BC8-9713-4D281F209838}" srcId="{B048E536-4FC3-4DF5-BC94-FA641EBA7900}" destId="{5159A4A7-0CB8-4BDE-8C90-D66D350CD6E4}" srcOrd="2" destOrd="0" parTransId="{64C3D425-732E-4736-9C75-C6060A2D76FE}" sibTransId="{E2308068-5C0D-4CAB-B094-3B9F220F0B6A}"/>
    <dgm:cxn modelId="{45FA98C6-5EEE-4708-A644-C563D0C268C4}" type="presOf" srcId="{B048E536-4FC3-4DF5-BC94-FA641EBA7900}" destId="{3A5D7304-07D0-41C0-B7E8-0BF693CB22ED}" srcOrd="0" destOrd="0" presId="urn:microsoft.com/office/officeart/2005/8/layout/orgChart1"/>
    <dgm:cxn modelId="{D35724D4-4055-41BB-9DB0-9870C5FAFF87}" type="presOf" srcId="{5159A4A7-0CB8-4BDE-8C90-D66D350CD6E4}" destId="{5281CF51-8CB5-440B-853F-3CF298D312DF}" srcOrd="0" destOrd="0" presId="urn:microsoft.com/office/officeart/2005/8/layout/orgChart1"/>
    <dgm:cxn modelId="{E5D0BAD5-3F46-4391-ACDD-71B3D3ED9F92}" type="presOf" srcId="{71007476-9028-42F2-971F-AD645A2EEFCC}" destId="{BE737B7A-CB0D-412B-85F4-41B159B8B7FC}" srcOrd="0" destOrd="0" presId="urn:microsoft.com/office/officeart/2005/8/layout/orgChart1"/>
    <dgm:cxn modelId="{FBAFBCE6-318F-40DE-9AA4-35B2C6268001}" type="presOf" srcId="{E40093CC-7A85-40C7-9061-2AA6B862B8D9}" destId="{CD0F9C88-6E07-4464-82F2-9E639FEA26B7}" srcOrd="0" destOrd="0" presId="urn:microsoft.com/office/officeart/2005/8/layout/orgChart1"/>
    <dgm:cxn modelId="{FBFB20E8-B709-4F49-B3B2-C81050BE8B0B}" type="presOf" srcId="{B048E536-4FC3-4DF5-BC94-FA641EBA7900}" destId="{64B6C4E1-FA06-49A3-B7F4-485D8076A70D}" srcOrd="1" destOrd="0" presId="urn:microsoft.com/office/officeart/2005/8/layout/orgChart1"/>
    <dgm:cxn modelId="{BF1DFCF2-D40F-48B5-B5B7-CA2BC183E8ED}" type="presOf" srcId="{F4B62E34-796A-4EE9-8D8A-957B8F7929A4}" destId="{20B8647F-DBDB-4AC4-85FF-CAD4AE8BC06F}" srcOrd="0" destOrd="0" presId="urn:microsoft.com/office/officeart/2005/8/layout/orgChart1"/>
    <dgm:cxn modelId="{DFB7DFFB-48B8-499F-B3E9-EF11F4F5DABC}" type="presOf" srcId="{AD8185E3-78A2-4783-869C-51DC70578F88}" destId="{0DD2AC5D-902B-4192-A76B-A7B3B8F4FADB}" srcOrd="0" destOrd="0" presId="urn:microsoft.com/office/officeart/2005/8/layout/orgChart1"/>
    <dgm:cxn modelId="{EFEBC9D6-12A4-442D-959E-E8FE3889F96D}" type="presParOf" srcId="{0DD3B3D0-AB26-4964-8C05-3E3E63F6B178}" destId="{9A5B9F85-ACFE-4C64-BCD8-8A5AD3212A77}" srcOrd="0" destOrd="0" presId="urn:microsoft.com/office/officeart/2005/8/layout/orgChart1"/>
    <dgm:cxn modelId="{EA46E9FE-B16E-40CD-9C20-F3DB2C3B9EAB}" type="presParOf" srcId="{9A5B9F85-ACFE-4C64-BCD8-8A5AD3212A77}" destId="{FB75E0F7-BE52-4DD1-B428-EF2E0BB566D9}" srcOrd="0" destOrd="0" presId="urn:microsoft.com/office/officeart/2005/8/layout/orgChart1"/>
    <dgm:cxn modelId="{86A8F879-0B39-40C6-BA40-A9AEAA818A22}" type="presParOf" srcId="{FB75E0F7-BE52-4DD1-B428-EF2E0BB566D9}" destId="{3A5D7304-07D0-41C0-B7E8-0BF693CB22ED}" srcOrd="0" destOrd="0" presId="urn:microsoft.com/office/officeart/2005/8/layout/orgChart1"/>
    <dgm:cxn modelId="{4F9D6B55-6E5B-4B64-AF5C-077AEFD25E03}" type="presParOf" srcId="{FB75E0F7-BE52-4DD1-B428-EF2E0BB566D9}" destId="{64B6C4E1-FA06-49A3-B7F4-485D8076A70D}" srcOrd="1" destOrd="0" presId="urn:microsoft.com/office/officeart/2005/8/layout/orgChart1"/>
    <dgm:cxn modelId="{BF58E8CA-70C9-494D-9992-5375C7CF8AB9}" type="presParOf" srcId="{9A5B9F85-ACFE-4C64-BCD8-8A5AD3212A77}" destId="{19B597CE-7283-4867-B864-990DE47E24D7}" srcOrd="1" destOrd="0" presId="urn:microsoft.com/office/officeart/2005/8/layout/orgChart1"/>
    <dgm:cxn modelId="{8589CA31-4458-4A85-BAA9-13E17A1029C2}" type="presParOf" srcId="{19B597CE-7283-4867-B864-990DE47E24D7}" destId="{0E9BBE15-F8FC-4EB8-B560-B692CA9D5AE9}" srcOrd="0" destOrd="0" presId="urn:microsoft.com/office/officeart/2005/8/layout/orgChart1"/>
    <dgm:cxn modelId="{C76C1604-4099-4C2C-B17F-426797C386B5}" type="presParOf" srcId="{19B597CE-7283-4867-B864-990DE47E24D7}" destId="{B8BE95CE-8D5C-4474-8D22-E188C50BD74E}" srcOrd="1" destOrd="0" presId="urn:microsoft.com/office/officeart/2005/8/layout/orgChart1"/>
    <dgm:cxn modelId="{57F3AE42-FD6D-4405-BA56-E4236960E70A}" type="presParOf" srcId="{B8BE95CE-8D5C-4474-8D22-E188C50BD74E}" destId="{F41B326F-315D-48F8-A13C-EF76AED67546}" srcOrd="0" destOrd="0" presId="urn:microsoft.com/office/officeart/2005/8/layout/orgChart1"/>
    <dgm:cxn modelId="{B099B469-0C3E-4B1C-A224-2EDECD0FAFD5}" type="presParOf" srcId="{F41B326F-315D-48F8-A13C-EF76AED67546}" destId="{20B8647F-DBDB-4AC4-85FF-CAD4AE8BC06F}" srcOrd="0" destOrd="0" presId="urn:microsoft.com/office/officeart/2005/8/layout/orgChart1"/>
    <dgm:cxn modelId="{F90A39EB-F94A-4EF2-989D-E8304A90C152}" type="presParOf" srcId="{F41B326F-315D-48F8-A13C-EF76AED67546}" destId="{AE1C9A91-DE6B-49D3-BAE6-3DC0F09808E6}" srcOrd="1" destOrd="0" presId="urn:microsoft.com/office/officeart/2005/8/layout/orgChart1"/>
    <dgm:cxn modelId="{575A7DC4-F622-4436-B048-0C62AD25235D}" type="presParOf" srcId="{B8BE95CE-8D5C-4474-8D22-E188C50BD74E}" destId="{088C1897-972D-4D95-8D21-BC140E2D7577}" srcOrd="1" destOrd="0" presId="urn:microsoft.com/office/officeart/2005/8/layout/orgChart1"/>
    <dgm:cxn modelId="{B2F400E2-CA0B-4342-AA45-94C08FF58E22}" type="presParOf" srcId="{B8BE95CE-8D5C-4474-8D22-E188C50BD74E}" destId="{6EE05EBC-46D8-49B0-818E-D4698188D6DD}" srcOrd="2" destOrd="0" presId="urn:microsoft.com/office/officeart/2005/8/layout/orgChart1"/>
    <dgm:cxn modelId="{05C58AD8-5238-40D1-80DC-82E7031AF0D8}" type="presParOf" srcId="{19B597CE-7283-4867-B864-990DE47E24D7}" destId="{BE737B7A-CB0D-412B-85F4-41B159B8B7FC}" srcOrd="2" destOrd="0" presId="urn:microsoft.com/office/officeart/2005/8/layout/orgChart1"/>
    <dgm:cxn modelId="{887009A2-5C85-4494-A6B8-635B72339818}" type="presParOf" srcId="{19B597CE-7283-4867-B864-990DE47E24D7}" destId="{F83480E0-1AE2-45B1-BE3C-6B52D56220C1}" srcOrd="3" destOrd="0" presId="urn:microsoft.com/office/officeart/2005/8/layout/orgChart1"/>
    <dgm:cxn modelId="{D0CC245E-CB20-4441-916F-83421B3E4BE0}" type="presParOf" srcId="{F83480E0-1AE2-45B1-BE3C-6B52D56220C1}" destId="{D7AF7346-CE7B-4C01-B0F3-3CBD24F58F4F}" srcOrd="0" destOrd="0" presId="urn:microsoft.com/office/officeart/2005/8/layout/orgChart1"/>
    <dgm:cxn modelId="{C47BE647-8F15-4D4A-861E-FE55E13C19BB}" type="presParOf" srcId="{D7AF7346-CE7B-4C01-B0F3-3CBD24F58F4F}" destId="{0FCE6E9C-1116-49C8-8501-270243F07820}" srcOrd="0" destOrd="0" presId="urn:microsoft.com/office/officeart/2005/8/layout/orgChart1"/>
    <dgm:cxn modelId="{19C919F7-B709-4E07-B380-D8D0F513FCB5}" type="presParOf" srcId="{D7AF7346-CE7B-4C01-B0F3-3CBD24F58F4F}" destId="{A9D34E70-CE23-4E43-8DAA-905E6AA0603A}" srcOrd="1" destOrd="0" presId="urn:microsoft.com/office/officeart/2005/8/layout/orgChart1"/>
    <dgm:cxn modelId="{518AB627-C503-4B94-8105-28E35F8520BF}" type="presParOf" srcId="{F83480E0-1AE2-45B1-BE3C-6B52D56220C1}" destId="{8D8D896B-2C58-4509-B54A-113413D823D6}" srcOrd="1" destOrd="0" presId="urn:microsoft.com/office/officeart/2005/8/layout/orgChart1"/>
    <dgm:cxn modelId="{879D75D8-E8FC-4EBD-8554-F759040B1C4C}" type="presParOf" srcId="{F83480E0-1AE2-45B1-BE3C-6B52D56220C1}" destId="{AECC240B-4671-48AB-A623-DBC46E587E67}" srcOrd="2" destOrd="0" presId="urn:microsoft.com/office/officeart/2005/8/layout/orgChart1"/>
    <dgm:cxn modelId="{19FF28EF-A455-4099-99AB-6E644902EE45}" type="presParOf" srcId="{19B597CE-7283-4867-B864-990DE47E24D7}" destId="{EDA10EFE-266B-417C-87BF-0C6C43E71CFB}" srcOrd="4" destOrd="0" presId="urn:microsoft.com/office/officeart/2005/8/layout/orgChart1"/>
    <dgm:cxn modelId="{4F5D62AC-7760-44E2-A08F-A6CD7DBDF3F2}" type="presParOf" srcId="{19B597CE-7283-4867-B864-990DE47E24D7}" destId="{684BF2EC-6A41-4586-B9EA-3F9B460955F8}" srcOrd="5" destOrd="0" presId="urn:microsoft.com/office/officeart/2005/8/layout/orgChart1"/>
    <dgm:cxn modelId="{20505435-AFAD-42BF-A526-4F369259229C}" type="presParOf" srcId="{684BF2EC-6A41-4586-B9EA-3F9B460955F8}" destId="{520263D3-91C0-46E0-AE39-D08261A2CAD1}" srcOrd="0" destOrd="0" presId="urn:microsoft.com/office/officeart/2005/8/layout/orgChart1"/>
    <dgm:cxn modelId="{65BEB82B-50E4-4ED8-89AB-E026C3E57CA7}" type="presParOf" srcId="{520263D3-91C0-46E0-AE39-D08261A2CAD1}" destId="{5281CF51-8CB5-440B-853F-3CF298D312DF}" srcOrd="0" destOrd="0" presId="urn:microsoft.com/office/officeart/2005/8/layout/orgChart1"/>
    <dgm:cxn modelId="{550142FC-6428-4177-818F-98915F8DCC2B}" type="presParOf" srcId="{520263D3-91C0-46E0-AE39-D08261A2CAD1}" destId="{87391AA9-2A1B-44F5-8BB0-9ABF7D4EDBF7}" srcOrd="1" destOrd="0" presId="urn:microsoft.com/office/officeart/2005/8/layout/orgChart1"/>
    <dgm:cxn modelId="{EEFB62BA-4255-46CC-A5F6-6665521B373B}" type="presParOf" srcId="{684BF2EC-6A41-4586-B9EA-3F9B460955F8}" destId="{58813CC3-D041-4626-AB17-C8B04EE70C8C}" srcOrd="1" destOrd="0" presId="urn:microsoft.com/office/officeart/2005/8/layout/orgChart1"/>
    <dgm:cxn modelId="{784A4F7B-7E5F-44F8-8051-99920A9F44D3}" type="presParOf" srcId="{684BF2EC-6A41-4586-B9EA-3F9B460955F8}" destId="{0FFB252E-03E9-4DCF-9F98-167F12F63EE6}" srcOrd="2" destOrd="0" presId="urn:microsoft.com/office/officeart/2005/8/layout/orgChart1"/>
    <dgm:cxn modelId="{1EAA8BF4-5164-4C13-A771-38C39C792D5B}" type="presParOf" srcId="{19B597CE-7283-4867-B864-990DE47E24D7}" destId="{0DD2AC5D-902B-4192-A76B-A7B3B8F4FADB}" srcOrd="6" destOrd="0" presId="urn:microsoft.com/office/officeart/2005/8/layout/orgChart1"/>
    <dgm:cxn modelId="{90FC64C6-CF64-4E35-A205-3EF981449511}" type="presParOf" srcId="{19B597CE-7283-4867-B864-990DE47E24D7}" destId="{8C8586FA-5239-4EBD-85D3-FDD5DC1E63C5}" srcOrd="7" destOrd="0" presId="urn:microsoft.com/office/officeart/2005/8/layout/orgChart1"/>
    <dgm:cxn modelId="{E764C475-1F7A-44B5-BD0C-FA2E32AF7DB8}" type="presParOf" srcId="{8C8586FA-5239-4EBD-85D3-FDD5DC1E63C5}" destId="{61E7B452-E8F9-45AC-9BEA-6B3E1D17BAB4}" srcOrd="0" destOrd="0" presId="urn:microsoft.com/office/officeart/2005/8/layout/orgChart1"/>
    <dgm:cxn modelId="{0EE70281-1D4E-4FFA-8058-E595680B9CB4}" type="presParOf" srcId="{61E7B452-E8F9-45AC-9BEA-6B3E1D17BAB4}" destId="{CD0F9C88-6E07-4464-82F2-9E639FEA26B7}" srcOrd="0" destOrd="0" presId="urn:microsoft.com/office/officeart/2005/8/layout/orgChart1"/>
    <dgm:cxn modelId="{E85C00CB-E4BF-4D97-BE15-FD78715B01B3}" type="presParOf" srcId="{61E7B452-E8F9-45AC-9BEA-6B3E1D17BAB4}" destId="{D52E83A6-9765-4DFD-9D0A-AA925E772E52}" srcOrd="1" destOrd="0" presId="urn:microsoft.com/office/officeart/2005/8/layout/orgChart1"/>
    <dgm:cxn modelId="{630F8994-D254-40AA-BC76-45B706CFFCA6}" type="presParOf" srcId="{8C8586FA-5239-4EBD-85D3-FDD5DC1E63C5}" destId="{301516BF-D4A7-4725-B325-7B12CA0B22BA}" srcOrd="1" destOrd="0" presId="urn:microsoft.com/office/officeart/2005/8/layout/orgChart1"/>
    <dgm:cxn modelId="{4E5676E8-DF42-45AC-BBB8-7E9CBE4CE944}" type="presParOf" srcId="{8C8586FA-5239-4EBD-85D3-FDD5DC1E63C5}" destId="{4465AEB2-DC9F-42EA-A260-A10939EE4A39}" srcOrd="2" destOrd="0" presId="urn:microsoft.com/office/officeart/2005/8/layout/orgChart1"/>
    <dgm:cxn modelId="{B5E63080-05FB-479B-A957-118D28C98D44}" type="presParOf" srcId="{19B597CE-7283-4867-B864-990DE47E24D7}" destId="{32AADAD6-5505-42AD-A0A3-10EF0177E938}" srcOrd="8" destOrd="0" presId="urn:microsoft.com/office/officeart/2005/8/layout/orgChart1"/>
    <dgm:cxn modelId="{04EED518-0146-4003-A66E-FAC03C0C66E3}" type="presParOf" srcId="{19B597CE-7283-4867-B864-990DE47E24D7}" destId="{E154904F-2080-45C8-8FFC-AEF6E01F44C8}" srcOrd="9" destOrd="0" presId="urn:microsoft.com/office/officeart/2005/8/layout/orgChart1"/>
    <dgm:cxn modelId="{C4BDC326-1659-41CA-A963-4DE8EE7F7052}" type="presParOf" srcId="{E154904F-2080-45C8-8FFC-AEF6E01F44C8}" destId="{84D42EAD-41E9-4687-83E4-1F9B8369B70F}" srcOrd="0" destOrd="0" presId="urn:microsoft.com/office/officeart/2005/8/layout/orgChart1"/>
    <dgm:cxn modelId="{FCD3447E-F8E4-4EBD-BDD4-023E321D1839}" type="presParOf" srcId="{84D42EAD-41E9-4687-83E4-1F9B8369B70F}" destId="{1C6F4479-FDC0-4E0F-81F3-D4B6CC8F7DC1}" srcOrd="0" destOrd="0" presId="urn:microsoft.com/office/officeart/2005/8/layout/orgChart1"/>
    <dgm:cxn modelId="{EE706585-3FEF-4C50-B190-EBC055FAB899}" type="presParOf" srcId="{84D42EAD-41E9-4687-83E4-1F9B8369B70F}" destId="{52C0542D-B2F6-411F-B8A4-77E351E58267}" srcOrd="1" destOrd="0" presId="urn:microsoft.com/office/officeart/2005/8/layout/orgChart1"/>
    <dgm:cxn modelId="{F672A93D-B928-4E87-9954-E13C75A1173B}" type="presParOf" srcId="{E154904F-2080-45C8-8FFC-AEF6E01F44C8}" destId="{0348D972-E1D1-45AC-BC01-95F38061C51D}" srcOrd="1" destOrd="0" presId="urn:microsoft.com/office/officeart/2005/8/layout/orgChart1"/>
    <dgm:cxn modelId="{ED21F776-C19D-4594-856B-36D747D4326B}" type="presParOf" srcId="{E154904F-2080-45C8-8FFC-AEF6E01F44C8}" destId="{FC6D37FC-A820-4B0D-A010-6929BE3AACB4}" srcOrd="2" destOrd="0" presId="urn:microsoft.com/office/officeart/2005/8/layout/orgChart1"/>
    <dgm:cxn modelId="{1D4106E7-8FAD-443C-AA3D-9952F1C4F78A}" type="presParOf" srcId="{9A5B9F85-ACFE-4C64-BCD8-8A5AD3212A77}" destId="{B9AB0424-591B-4E29-9D27-71132F5237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DAD6-5505-42AD-A0A3-10EF0177E938}">
      <dsp:nvSpPr>
        <dsp:cNvPr id="0" name=""/>
        <dsp:cNvSpPr/>
      </dsp:nvSpPr>
      <dsp:spPr>
        <a:xfrm>
          <a:off x="5840478" y="1884311"/>
          <a:ext cx="4903888" cy="898653"/>
        </a:xfrm>
        <a:custGeom>
          <a:avLst/>
          <a:gdLst/>
          <a:ahLst/>
          <a:cxnLst/>
          <a:rect l="0" t="0" r="0" b="0"/>
          <a:pathLst>
            <a:path>
              <a:moveTo>
                <a:pt x="0" y="0"/>
              </a:moveTo>
              <a:lnTo>
                <a:pt x="0" y="703269"/>
              </a:lnTo>
              <a:lnTo>
                <a:pt x="4903888" y="703269"/>
              </a:lnTo>
              <a:lnTo>
                <a:pt x="4903888" y="898653"/>
              </a:lnTo>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D2AC5D-902B-4192-A76B-A7B3B8F4FADB}">
      <dsp:nvSpPr>
        <dsp:cNvPr id="0" name=""/>
        <dsp:cNvSpPr/>
      </dsp:nvSpPr>
      <dsp:spPr>
        <a:xfrm>
          <a:off x="5840478" y="1884311"/>
          <a:ext cx="2586507" cy="898653"/>
        </a:xfrm>
        <a:custGeom>
          <a:avLst/>
          <a:gdLst/>
          <a:ahLst/>
          <a:cxnLst/>
          <a:rect l="0" t="0" r="0" b="0"/>
          <a:pathLst>
            <a:path>
              <a:moveTo>
                <a:pt x="0" y="0"/>
              </a:moveTo>
              <a:lnTo>
                <a:pt x="0" y="703269"/>
              </a:lnTo>
              <a:lnTo>
                <a:pt x="2586507" y="703269"/>
              </a:lnTo>
              <a:lnTo>
                <a:pt x="2586507" y="898653"/>
              </a:lnTo>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A10EFE-266B-417C-87BF-0C6C43E71CFB}">
      <dsp:nvSpPr>
        <dsp:cNvPr id="0" name=""/>
        <dsp:cNvSpPr/>
      </dsp:nvSpPr>
      <dsp:spPr>
        <a:xfrm>
          <a:off x="5794758" y="1884311"/>
          <a:ext cx="91440" cy="898653"/>
        </a:xfrm>
        <a:custGeom>
          <a:avLst/>
          <a:gdLst/>
          <a:ahLst/>
          <a:cxnLst/>
          <a:rect l="0" t="0" r="0" b="0"/>
          <a:pathLst>
            <a:path>
              <a:moveTo>
                <a:pt x="45720" y="0"/>
              </a:moveTo>
              <a:lnTo>
                <a:pt x="45720" y="703269"/>
              </a:lnTo>
              <a:lnTo>
                <a:pt x="77093" y="703269"/>
              </a:lnTo>
              <a:lnTo>
                <a:pt x="77093" y="898653"/>
              </a:lnTo>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737B7A-CB0D-412B-85F4-41B159B8B7FC}">
      <dsp:nvSpPr>
        <dsp:cNvPr id="0" name=""/>
        <dsp:cNvSpPr/>
      </dsp:nvSpPr>
      <dsp:spPr>
        <a:xfrm>
          <a:off x="3285343" y="1884311"/>
          <a:ext cx="2555134" cy="898653"/>
        </a:xfrm>
        <a:custGeom>
          <a:avLst/>
          <a:gdLst/>
          <a:ahLst/>
          <a:cxnLst/>
          <a:rect l="0" t="0" r="0" b="0"/>
          <a:pathLst>
            <a:path>
              <a:moveTo>
                <a:pt x="2555134" y="0"/>
              </a:moveTo>
              <a:lnTo>
                <a:pt x="2555134" y="703269"/>
              </a:lnTo>
              <a:lnTo>
                <a:pt x="0" y="703269"/>
              </a:lnTo>
              <a:lnTo>
                <a:pt x="0" y="898653"/>
              </a:lnTo>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9BBE15-F8FC-4EB8-B560-B692CA9D5AE9}">
      <dsp:nvSpPr>
        <dsp:cNvPr id="0" name=""/>
        <dsp:cNvSpPr/>
      </dsp:nvSpPr>
      <dsp:spPr>
        <a:xfrm>
          <a:off x="936589" y="1884311"/>
          <a:ext cx="4903888" cy="898653"/>
        </a:xfrm>
        <a:custGeom>
          <a:avLst/>
          <a:gdLst/>
          <a:ahLst/>
          <a:cxnLst/>
          <a:rect l="0" t="0" r="0" b="0"/>
          <a:pathLst>
            <a:path>
              <a:moveTo>
                <a:pt x="4903888" y="0"/>
              </a:moveTo>
              <a:lnTo>
                <a:pt x="4903888" y="703269"/>
              </a:lnTo>
              <a:lnTo>
                <a:pt x="0" y="703269"/>
              </a:lnTo>
              <a:lnTo>
                <a:pt x="0" y="898653"/>
              </a:lnTo>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5D7304-07D0-41C0-B7E8-0BF693CB22ED}">
      <dsp:nvSpPr>
        <dsp:cNvPr id="0" name=""/>
        <dsp:cNvSpPr/>
      </dsp:nvSpPr>
      <dsp:spPr>
        <a:xfrm>
          <a:off x="4367657" y="51463"/>
          <a:ext cx="2945641" cy="1832847"/>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Bookman Old Style" pitchFamily="18" charset="0"/>
            </a:rPr>
            <a:t>Directory Structure</a:t>
          </a:r>
        </a:p>
      </dsp:txBody>
      <dsp:txXfrm>
        <a:off x="4367657" y="51463"/>
        <a:ext cx="2945641" cy="1832847"/>
      </dsp:txXfrm>
    </dsp:sp>
    <dsp:sp modelId="{20B8647F-DBDB-4AC4-85FF-CAD4AE8BC06F}">
      <dsp:nvSpPr>
        <dsp:cNvPr id="0" name=""/>
        <dsp:cNvSpPr/>
      </dsp:nvSpPr>
      <dsp:spPr>
        <a:xfrm>
          <a:off x="6191" y="2782964"/>
          <a:ext cx="1860796" cy="1734132"/>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Century" pitchFamily="18" charset="0"/>
            </a:rPr>
            <a:t>Single-level directory</a:t>
          </a:r>
        </a:p>
      </dsp:txBody>
      <dsp:txXfrm>
        <a:off x="6191" y="2782964"/>
        <a:ext cx="1860796" cy="1734132"/>
      </dsp:txXfrm>
    </dsp:sp>
    <dsp:sp modelId="{0FCE6E9C-1116-49C8-8501-270243F07820}">
      <dsp:nvSpPr>
        <dsp:cNvPr id="0" name=""/>
        <dsp:cNvSpPr/>
      </dsp:nvSpPr>
      <dsp:spPr>
        <a:xfrm>
          <a:off x="2257755" y="2782964"/>
          <a:ext cx="2055175" cy="1726205"/>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Two-level directory structure</a:t>
          </a:r>
        </a:p>
      </dsp:txBody>
      <dsp:txXfrm>
        <a:off x="2257755" y="2782964"/>
        <a:ext cx="2055175" cy="1726205"/>
      </dsp:txXfrm>
    </dsp:sp>
    <dsp:sp modelId="{5281CF51-8CB5-440B-853F-3CF298D312DF}">
      <dsp:nvSpPr>
        <dsp:cNvPr id="0" name=""/>
        <dsp:cNvSpPr/>
      </dsp:nvSpPr>
      <dsp:spPr>
        <a:xfrm>
          <a:off x="4703699" y="2782964"/>
          <a:ext cx="2336305" cy="1650154"/>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Tree structured directories</a:t>
          </a:r>
        </a:p>
      </dsp:txBody>
      <dsp:txXfrm>
        <a:off x="4703699" y="2782964"/>
        <a:ext cx="2336305" cy="1650154"/>
      </dsp:txXfrm>
    </dsp:sp>
    <dsp:sp modelId="{CD0F9C88-6E07-4464-82F2-9E639FEA26B7}">
      <dsp:nvSpPr>
        <dsp:cNvPr id="0" name=""/>
        <dsp:cNvSpPr/>
      </dsp:nvSpPr>
      <dsp:spPr>
        <a:xfrm>
          <a:off x="7430771" y="2782964"/>
          <a:ext cx="1992429" cy="1839286"/>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Acyclic-Graph directories</a:t>
          </a:r>
        </a:p>
      </dsp:txBody>
      <dsp:txXfrm>
        <a:off x="7430771" y="2782964"/>
        <a:ext cx="1992429" cy="1839286"/>
      </dsp:txXfrm>
    </dsp:sp>
    <dsp:sp modelId="{1C6F4479-FDC0-4E0F-81F3-D4B6CC8F7DC1}">
      <dsp:nvSpPr>
        <dsp:cNvPr id="0" name=""/>
        <dsp:cNvSpPr/>
      </dsp:nvSpPr>
      <dsp:spPr>
        <a:xfrm>
          <a:off x="9813968" y="2782964"/>
          <a:ext cx="1860796" cy="1773181"/>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General Graph directory</a:t>
          </a:r>
        </a:p>
      </dsp:txBody>
      <dsp:txXfrm>
        <a:off x="9813968" y="2782964"/>
        <a:ext cx="1860796" cy="17731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pPr/>
              <a:t>4/17/2024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p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pPr/>
              <a:t>4/17/2024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p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Library_(comput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linux.about.com/library/cmd/blcmdl1_ar.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lumMod val="75000"/>
                  </a:schemeClr>
                </a:solidFill>
                <a:cs typeface="Times New Roman" pitchFamily="18" charset="0"/>
              </a:rPr>
              <a:t>Provides mechanism for online storage &amp; access to both data and programs of OS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Eg</a:t>
            </a:r>
            <a:r>
              <a:rPr lang="en-US" dirty="0"/>
              <a:t>. – Databases</a:t>
            </a:r>
            <a:r>
              <a:rPr lang="en-US" baseline="0" dirty="0"/>
              <a:t> are often of this type.</a:t>
            </a:r>
          </a:p>
          <a:p>
            <a:pPr>
              <a:buFont typeface="Wingdings" pitchFamily="2" charset="2"/>
              <a:buChar char="à"/>
            </a:pPr>
            <a:r>
              <a:rPr lang="en-US" baseline="0" dirty="0">
                <a:sym typeface="Wingdings" pitchFamily="2" charset="2"/>
              </a:rPr>
              <a:t>Direct Access method can be used to access data stored on magnetic disks.</a:t>
            </a:r>
          </a:p>
          <a:p>
            <a:pPr marL="0" marR="0" indent="0" algn="l" defTabSz="914400" rtl="0" eaLnBrk="1" fontAlgn="auto" latinLnBrk="0" hangingPunct="1">
              <a:lnSpc>
                <a:spcPct val="100000"/>
              </a:lnSpc>
              <a:spcBef>
                <a:spcPts val="0"/>
              </a:spcBef>
              <a:spcAft>
                <a:spcPts val="0"/>
              </a:spcAft>
              <a:buClrTx/>
              <a:buSzTx/>
              <a:buFont typeface="Wingdings" pitchFamily="2" charset="2"/>
              <a:buChar char="à"/>
              <a:tabLst/>
              <a:defRPr/>
            </a:pPr>
            <a:r>
              <a:rPr lang="en-US" sz="1200" dirty="0">
                <a:solidFill>
                  <a:schemeClr val="accent3">
                    <a:lumMod val="75000"/>
                  </a:schemeClr>
                </a:solidFill>
                <a:cs typeface="Times New Roman" pitchFamily="18" charset="0"/>
              </a:rPr>
              <a:t>Direct access files are of great use for immediate access to a large amount of information</a:t>
            </a:r>
          </a:p>
          <a:p>
            <a:pPr>
              <a:buFont typeface="Wingdings" pitchFamily="2" charset="2"/>
              <a:buChar char="à"/>
            </a:pP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http://www.tutorialspoint.com/operating_system/os_file_system.htm</a:t>
            </a:r>
          </a:p>
        </p:txBody>
      </p:sp>
      <p:sp>
        <p:nvSpPr>
          <p:cNvPr id="4" name="Slide Number Placeholder 3"/>
          <p:cNvSpPr>
            <a:spLocks noGrp="1"/>
          </p:cNvSpPr>
          <p:nvPr>
            <p:ph type="sldNum" sz="quarter" idx="10"/>
          </p:nvPr>
        </p:nvSpPr>
        <p:spPr/>
        <p:txBody>
          <a:bodyPr/>
          <a:lstStyle/>
          <a:p>
            <a:fld id="{65A19ABD-BF7A-44E6-B5BE-A1F4D2035B6F}"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collection of </a:t>
            </a:r>
            <a:r>
              <a:rPr lang="en-US" dirty="0">
                <a:solidFill>
                  <a:srgbClr val="C00000"/>
                </a:solidFill>
              </a:rPr>
              <a:t>nodes containing information about all files</a:t>
            </a:r>
          </a:p>
          <a:p>
            <a:r>
              <a:rPr lang="en-US" sz="1200" dirty="0"/>
              <a:t>Both the </a:t>
            </a:r>
            <a:r>
              <a:rPr lang="en-US" sz="1200" dirty="0">
                <a:solidFill>
                  <a:srgbClr val="C00000"/>
                </a:solidFill>
              </a:rPr>
              <a:t>directory structure and the files reside on disk</a:t>
            </a:r>
          </a:p>
          <a:p>
            <a:r>
              <a:rPr lang="en-US" sz="1200" dirty="0"/>
              <a:t>Backups of these </a:t>
            </a:r>
            <a:r>
              <a:rPr lang="en-US" sz="1200" dirty="0">
                <a:solidFill>
                  <a:srgbClr val="C00000"/>
                </a:solidFill>
              </a:rPr>
              <a:t>two structures are kept on tapes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different schemes for defining the logical structure of a directory.</a:t>
            </a: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Name collision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Separate directory for each user is maintained</a:t>
            </a:r>
            <a:r>
              <a:rPr lang="en-US" baseline="0" dirty="0"/>
              <a:t> in the system</a:t>
            </a:r>
          </a:p>
          <a:p>
            <a:r>
              <a:rPr lang="en-US" baseline="0" dirty="0"/>
              <a:t>UFD contains files of a single user</a:t>
            </a:r>
            <a:endParaRPr lang="en-US" dirty="0"/>
          </a:p>
          <a:p>
            <a:r>
              <a:rPr lang="en-US" dirty="0"/>
              <a:t>When user refers to particular file, only his own</a:t>
            </a:r>
            <a:r>
              <a:rPr lang="en-US" baseline="0" dirty="0"/>
              <a:t> UFD is searched.</a:t>
            </a:r>
          </a:p>
          <a:p>
            <a:r>
              <a:rPr lang="en-US" baseline="0" dirty="0"/>
              <a:t>Different users can have files with same name.</a:t>
            </a:r>
          </a:p>
          <a:p>
            <a:r>
              <a:rPr lang="en-US" dirty="0">
                <a:solidFill>
                  <a:srgbClr val="C00000"/>
                </a:solidFill>
              </a:rPr>
              <a:t>Limitations</a:t>
            </a:r>
            <a:r>
              <a:rPr lang="en-US" dirty="0"/>
              <a:t> </a:t>
            </a:r>
          </a:p>
          <a:p>
            <a:pPr>
              <a:buFontTx/>
              <a:buNone/>
            </a:pPr>
            <a:r>
              <a:rPr lang="en-US" dirty="0"/>
              <a:t>    - isolates one user from another</a:t>
            </a:r>
          </a:p>
          <a:p>
            <a:pPr>
              <a:buFontTx/>
              <a:buNone/>
            </a:pPr>
            <a:r>
              <a:rPr lang="en-US" dirty="0"/>
              <a:t>    - to name a file both user name and file name has to be specified  </a:t>
            </a: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common directory structure. Contains root directory.</a:t>
            </a:r>
          </a:p>
          <a:p>
            <a:r>
              <a:rPr lang="en-US" dirty="0"/>
              <a:t>directory contains set of</a:t>
            </a:r>
            <a:r>
              <a:rPr lang="en-US" baseline="0" dirty="0"/>
              <a:t> files or subdirectories</a:t>
            </a:r>
          </a:p>
          <a:p>
            <a:r>
              <a:rPr lang="en-US" baseline="0" dirty="0"/>
              <a:t>Explain Absolute &amp; Relative Path</a:t>
            </a:r>
          </a:p>
          <a:p>
            <a:r>
              <a:rPr lang="en-US" baseline="0" dirty="0"/>
              <a:t>If current Directory is root/spell/mail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Absolute path </a:t>
            </a:r>
            <a:r>
              <a:rPr lang="en-US" baseline="0" dirty="0">
                <a:sym typeface="Wingdings" pitchFamily="2" charset="2"/>
              </a:rPr>
              <a:t> </a:t>
            </a:r>
            <a:r>
              <a:rPr lang="en-US" baseline="0" dirty="0"/>
              <a:t>root/spell/mail/</a:t>
            </a:r>
            <a:r>
              <a:rPr lang="en-US" baseline="0" dirty="0" err="1"/>
              <a:t>prt</a:t>
            </a:r>
            <a:r>
              <a:rPr lang="en-US" baseline="0" dirty="0"/>
              <a:t>/first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Relative path </a:t>
            </a:r>
            <a:r>
              <a:rPr lang="en-US" baseline="0" dirty="0">
                <a:sym typeface="Wingdings" pitchFamily="2" charset="2"/>
              </a:rPr>
              <a:t> </a:t>
            </a:r>
            <a:r>
              <a:rPr lang="en-US" baseline="0" dirty="0" err="1">
                <a:sym typeface="Wingdings" pitchFamily="2" charset="2"/>
              </a:rPr>
              <a:t>prt</a:t>
            </a:r>
            <a:r>
              <a:rPr lang="en-US" baseline="0" dirty="0">
                <a:sym typeface="Wingdings" pitchFamily="2" charset="2"/>
              </a:rPr>
              <a:t>/first</a:t>
            </a:r>
            <a:endParaRPr lang="en-US" baseline="0" dirty="0"/>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3</a:t>
            </a:r>
            <a:r>
              <a:rPr lang="en-US" baseline="30000" dirty="0"/>
              <a:t>rd</a:t>
            </a:r>
            <a:r>
              <a:rPr lang="en-US" dirty="0"/>
              <a:t> point</a:t>
            </a:r>
            <a:r>
              <a:rPr lang="en-US" dirty="0">
                <a:sym typeface="Wingdings" pitchFamily="2" charset="2"/>
              </a:rPr>
              <a:t> when reference</a:t>
            </a:r>
            <a:r>
              <a:rPr lang="en-US" baseline="0" dirty="0">
                <a:sym typeface="Wingdings" pitchFamily="2" charset="2"/>
              </a:rPr>
              <a:t> is made to the file, it is first searched in current directory. If it is not in the current directory then the user must specify the complete path to access the file or change the current directory</a:t>
            </a: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a:t>
            </a:r>
            <a:r>
              <a:rPr lang="en-US" baseline="0" dirty="0"/>
              <a:t> OS allows you to delete a directory even if it contains other subdirectories &amp; files. Such as UNIX , which used </a:t>
            </a:r>
            <a:r>
              <a:rPr lang="en-US" baseline="0" dirty="0" err="1"/>
              <a:t>rm</a:t>
            </a:r>
            <a:r>
              <a:rPr lang="en-US" baseline="0" dirty="0"/>
              <a:t> command to delete a directory even if contains other files/subdirectories</a:t>
            </a:r>
          </a:p>
          <a:p>
            <a:endParaRPr lang="en-US" baseline="0" dirty="0"/>
          </a:p>
          <a:p>
            <a:r>
              <a:rPr lang="en-US" baseline="0" dirty="0"/>
              <a:t>OS like MS-DOS does not allow to delete the directory if it contains other files/ subdirectories.</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OS</a:t>
            </a:r>
            <a:r>
              <a:rPr lang="en-US" baseline="0" dirty="0"/>
              <a:t> abstracts from the physical properties of its storage devices to define a logical storage unit – file. Files are mapped by OS onto physical devices.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lumMod val="75000"/>
                  </a:schemeClr>
                </a:solidFill>
                <a:cs typeface="Times New Roman" pitchFamily="18" charset="0"/>
              </a:rPr>
              <a:t>Logically a file is sequence of logical records i.e. sequence of bits and bytes.</a:t>
            </a:r>
          </a:p>
          <a:p>
            <a:r>
              <a:rPr lang="en-US" sz="1200" dirty="0"/>
              <a:t>A file is a </a:t>
            </a:r>
            <a:r>
              <a:rPr lang="en-US" sz="1200" dirty="0">
                <a:solidFill>
                  <a:srgbClr val="C00000"/>
                </a:solidFill>
              </a:rPr>
              <a:t>collection of similar records </a:t>
            </a:r>
          </a:p>
          <a:p>
            <a:endParaRPr lang="en-US" sz="1200" dirty="0"/>
          </a:p>
          <a:p>
            <a:r>
              <a:rPr lang="en-US" sz="1200" dirty="0">
                <a:solidFill>
                  <a:srgbClr val="C00000"/>
                </a:solidFill>
              </a:rPr>
              <a:t>Contents are persistent </a:t>
            </a:r>
            <a:r>
              <a:rPr lang="en-US" sz="1200" dirty="0"/>
              <a:t>through power failures and system reboots.</a:t>
            </a:r>
            <a:br>
              <a:rPr lang="en-US" sz="1200" dirty="0"/>
            </a:br>
            <a:endParaRPr lang="en-US" sz="1200"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When the same files need to be accessed in more than one place in the directory structure ( e.g. because they are being shared by more than one user / process ), it can be useful to provide an acyclic-graph structure. ( Note the </a:t>
            </a:r>
            <a:r>
              <a:rPr lang="en-US" b="1" i="1" dirty="0"/>
              <a:t>directed</a:t>
            </a:r>
            <a:r>
              <a:rPr lang="en-US" dirty="0"/>
              <a:t> arcs from parent to child. )</a:t>
            </a:r>
          </a:p>
          <a:p>
            <a:r>
              <a:rPr lang="en-US" dirty="0"/>
              <a:t>UNIX provides two types of </a:t>
            </a:r>
            <a:r>
              <a:rPr lang="en-US" b="1" i="1" dirty="0"/>
              <a:t>links</a:t>
            </a:r>
            <a:r>
              <a:rPr lang="en-US" dirty="0"/>
              <a:t> for implementing the acyclic-graph structure. ( See "man </a:t>
            </a:r>
            <a:r>
              <a:rPr lang="en-US" dirty="0" err="1"/>
              <a:t>ln</a:t>
            </a:r>
            <a:r>
              <a:rPr lang="en-US" dirty="0"/>
              <a:t>" for more details. ) </a:t>
            </a:r>
          </a:p>
          <a:p>
            <a:pPr lvl="1"/>
            <a:r>
              <a:rPr lang="en-US" dirty="0"/>
              <a:t>A </a:t>
            </a:r>
            <a:r>
              <a:rPr lang="en-US" b="1" i="1" dirty="0"/>
              <a:t>hard link</a:t>
            </a:r>
            <a:r>
              <a:rPr lang="en-US" dirty="0"/>
              <a:t> ( usually just called a link ) involves multiple directory entries that both refer to the same file. Hard links are only valid for ordinary files in the same </a:t>
            </a:r>
            <a:r>
              <a:rPr lang="en-US" dirty="0" err="1"/>
              <a:t>filesystem</a:t>
            </a:r>
            <a:r>
              <a:rPr lang="en-US" dirty="0"/>
              <a:t>. </a:t>
            </a:r>
          </a:p>
          <a:p>
            <a:pPr lvl="1"/>
            <a:r>
              <a:rPr lang="en-US" dirty="0"/>
              <a:t>A </a:t>
            </a:r>
            <a:r>
              <a:rPr lang="en-US" b="1" i="1" dirty="0"/>
              <a:t>symbolic link</a:t>
            </a:r>
            <a:r>
              <a:rPr lang="en-US" dirty="0"/>
              <a:t>, that involves a special file, containing information about where to find the linked file. Symbolic links may be used to link directories and/or files in other </a:t>
            </a:r>
            <a:r>
              <a:rPr lang="en-US" dirty="0" err="1"/>
              <a:t>filesystems</a:t>
            </a:r>
            <a:r>
              <a:rPr lang="en-US" dirty="0"/>
              <a:t>, as well as ordinary files in the current </a:t>
            </a:r>
            <a:r>
              <a:rPr lang="en-US" dirty="0" err="1"/>
              <a:t>filesystem</a:t>
            </a:r>
            <a:r>
              <a:rPr lang="en-US" dirty="0"/>
              <a:t>.</a:t>
            </a:r>
          </a:p>
          <a:p>
            <a:r>
              <a:rPr lang="en-US" dirty="0"/>
              <a:t>Windows only supports symbolic links, termed</a:t>
            </a:r>
            <a:r>
              <a:rPr lang="en-US" b="1" i="1" dirty="0"/>
              <a:t> shortcuts. </a:t>
            </a:r>
            <a:endParaRPr lang="en-US" dirty="0"/>
          </a:p>
          <a:p>
            <a:r>
              <a:rPr lang="en-US" dirty="0"/>
              <a:t>Hard links require a</a:t>
            </a:r>
            <a:r>
              <a:rPr lang="en-US" b="1" i="1" dirty="0"/>
              <a:t> reference count</a:t>
            </a:r>
            <a:r>
              <a:rPr lang="en-US" dirty="0"/>
              <a:t>, or </a:t>
            </a:r>
            <a:r>
              <a:rPr lang="en-US" b="1" i="1" dirty="0"/>
              <a:t>link count</a:t>
            </a:r>
            <a:r>
              <a:rPr lang="en-US" dirty="0"/>
              <a:t> for each file, keeping track of how many directory entries are currently referring to this file. Whenever one of the references is removed the link count is reduced, and when it reaches zero, the disk space can be reclaimed.</a:t>
            </a:r>
          </a:p>
          <a:p>
            <a:r>
              <a:rPr lang="en-US" dirty="0"/>
              <a:t>For symbolic links there is some question as to what to do with the symbolic links when the original file is moved or deleted: </a:t>
            </a:r>
          </a:p>
          <a:p>
            <a:pPr lvl="1"/>
            <a:r>
              <a:rPr lang="en-US" dirty="0"/>
              <a:t>One option is to find all the symbolic links and adjust them also.</a:t>
            </a:r>
          </a:p>
          <a:p>
            <a:pPr lvl="1"/>
            <a:r>
              <a:rPr lang="en-US" dirty="0"/>
              <a:t>Another is to leave the symbolic links dangling, and discover that they are no longer valid the next time they are used.</a:t>
            </a:r>
          </a:p>
          <a:p>
            <a:pPr lvl="1"/>
            <a:r>
              <a:rPr lang="en-US" dirty="0"/>
              <a:t>What if the original file is removed, and replaced with another file having the same name before the symbolic link is next used? </a:t>
            </a: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Implementation of shared files and subdirectories</a:t>
            </a:r>
          </a:p>
          <a:p>
            <a:pPr lvl="1"/>
            <a:r>
              <a:rPr lang="en-US" dirty="0"/>
              <a:t>Through a link given at each location.</a:t>
            </a:r>
          </a:p>
          <a:p>
            <a:pPr lvl="2"/>
            <a:r>
              <a:rPr lang="en-US" dirty="0"/>
              <a:t>File is stored once</a:t>
            </a:r>
          </a:p>
          <a:p>
            <a:pPr lvl="1"/>
            <a:r>
              <a:rPr lang="en-US" dirty="0"/>
              <a:t>Duplicating files at all location</a:t>
            </a:r>
          </a:p>
          <a:p>
            <a:r>
              <a:rPr lang="en-US" dirty="0"/>
              <a:t>If </a:t>
            </a:r>
            <a:r>
              <a:rPr lang="en-US" i="1" dirty="0"/>
              <a:t>any shared file deleted</a:t>
            </a:r>
            <a:r>
              <a:rPr lang="en-US" dirty="0">
                <a:sym typeface="Symbol" pitchFamily="18" charset="2"/>
              </a:rPr>
              <a:t> dangling pointer</a:t>
            </a:r>
          </a:p>
          <a:p>
            <a:pPr>
              <a:buFont typeface="Monotype Sorts" pitchFamily="2" charset="2"/>
              <a:buNone/>
            </a:pPr>
            <a:r>
              <a:rPr lang="en-US" dirty="0"/>
              <a:t>	Solutions:</a:t>
            </a:r>
          </a:p>
          <a:p>
            <a:pPr lvl="1"/>
            <a:r>
              <a:rPr lang="en-US" dirty="0"/>
              <a:t>Store information about all links somewhere, so we can delete all pointers</a:t>
            </a:r>
          </a:p>
          <a:p>
            <a:pPr lvl="1"/>
            <a:r>
              <a:rPr lang="en-US" dirty="0"/>
              <a:t>Leave the link until attempt is made to use them</a:t>
            </a:r>
          </a:p>
          <a:p>
            <a:pPr lvl="1"/>
            <a:r>
              <a:rPr lang="en-US" dirty="0"/>
              <a:t>Entry-hold-count solution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cycles are allowed in the graphs, then several problems can arise: Search algorithms can go into infinite loops. One solution is to not follow links in search algorithms. ( Or not to follow symbolic links, and to only allow symbolic links to refer to directories. ) </a:t>
            </a:r>
          </a:p>
          <a:p>
            <a:r>
              <a:rPr lang="en-US" dirty="0"/>
              <a:t>Sub-trees can become disconnected from the rest of the tree and still not have their reference counts reduced to zero. Periodic garbage collection is required to detect and resolve this problem. ( </a:t>
            </a:r>
            <a:r>
              <a:rPr lang="en-US" dirty="0" err="1"/>
              <a:t>chkdsk</a:t>
            </a:r>
            <a:r>
              <a:rPr lang="en-US" dirty="0"/>
              <a:t> in DOS and </a:t>
            </a:r>
            <a:r>
              <a:rPr lang="en-US" dirty="0" err="1"/>
              <a:t>fsck</a:t>
            </a:r>
            <a:r>
              <a:rPr lang="en-US" dirty="0"/>
              <a:t> in UNIX search for these problems, among others, even though cycles are not supposed to be allowed in either system. Disconnected disk blocks that are not marked as free are added back to the file systems with made-up file names, and can usually be safely deleted. ) </a:t>
            </a: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1" indent="0" algn="just" defTabSz="914400" rtl="0" eaLnBrk="1" fontAlgn="auto" latinLnBrk="0" hangingPunct="1">
              <a:lnSpc>
                <a:spcPct val="100000"/>
              </a:lnSpc>
              <a:spcBef>
                <a:spcPts val="1200"/>
              </a:spcBef>
              <a:spcAft>
                <a:spcPts val="0"/>
              </a:spcAft>
              <a:buClrTx/>
              <a:buSzTx/>
              <a:buFontTx/>
              <a:buNone/>
              <a:tabLst/>
              <a:defRPr/>
            </a:pPr>
            <a:r>
              <a:rPr lang="en-US" sz="2600" dirty="0">
                <a:solidFill>
                  <a:schemeClr val="accent3">
                    <a:lumMod val="75000"/>
                  </a:schemeClr>
                </a:solidFill>
                <a:cs typeface="Times New Roman" pitchFamily="18" charset="0"/>
              </a:rPr>
              <a:t>How to release orphan cycles - Use Garbage collection. </a:t>
            </a:r>
          </a:p>
          <a:p>
            <a:pPr marL="0" marR="0" indent="0" algn="just" defTabSz="914400" rtl="0" eaLnBrk="1" fontAlgn="auto" latinLnBrk="0" hangingPunct="1">
              <a:lnSpc>
                <a:spcPct val="100000"/>
              </a:lnSpc>
              <a:spcBef>
                <a:spcPts val="1200"/>
              </a:spcBef>
              <a:spcAft>
                <a:spcPts val="0"/>
              </a:spcAft>
              <a:buClrTx/>
              <a:buSzTx/>
              <a:buFontTx/>
              <a:buNone/>
              <a:tabLst/>
              <a:defRPr/>
            </a:pPr>
            <a:endParaRPr lang="en-US" sz="2600" dirty="0">
              <a:solidFill>
                <a:schemeClr val="accent3">
                  <a:lumMod val="75000"/>
                </a:schemeClr>
              </a:solidFill>
              <a:cs typeface="Times New Roman" pitchFamily="18" charset="0"/>
            </a:endParaRPr>
          </a:p>
          <a:p>
            <a:pPr marL="0" marR="0" indent="0" algn="just" defTabSz="914400" rtl="0" eaLnBrk="1" fontAlgn="auto" latinLnBrk="0" hangingPunct="1">
              <a:lnSpc>
                <a:spcPct val="100000"/>
              </a:lnSpc>
              <a:spcBef>
                <a:spcPts val="1200"/>
              </a:spcBef>
              <a:spcAft>
                <a:spcPts val="0"/>
              </a:spcAft>
              <a:buClrTx/>
              <a:buSzTx/>
              <a:buFontTx/>
              <a:buNone/>
              <a:tabLst/>
              <a:defRPr/>
            </a:pPr>
            <a:r>
              <a:rPr lang="en-US" sz="2600" dirty="0">
                <a:solidFill>
                  <a:schemeClr val="accent3">
                    <a:lumMod val="75000"/>
                  </a:schemeClr>
                </a:solidFill>
                <a:cs typeface="Times New Roman" pitchFamily="18" charset="0"/>
              </a:rPr>
              <a:t>An alternative approach – to bypass links during directory traversal.</a:t>
            </a:r>
          </a:p>
          <a:p>
            <a:pPr algn="just">
              <a:spcBef>
                <a:spcPts val="1200"/>
              </a:spcBef>
            </a:pPr>
            <a:endParaRPr lang="en-US" sz="2600" dirty="0">
              <a:solidFill>
                <a:schemeClr val="accent3">
                  <a:lumMod val="75000"/>
                </a:schemeClr>
              </a:solidFill>
              <a:cs typeface="Times New Roman" pitchFamily="18" charset="0"/>
            </a:endParaRPr>
          </a:p>
          <a:p>
            <a:pPr algn="just">
              <a:spcBef>
                <a:spcPts val="1200"/>
              </a:spcBef>
            </a:pPr>
            <a:endParaRPr lang="en-US" sz="2600" dirty="0">
              <a:solidFill>
                <a:schemeClr val="accent3">
                  <a:lumMod val="75000"/>
                </a:schemeClr>
              </a:solidFill>
              <a:cs typeface="Times New Roman" pitchFamily="18" charset="0"/>
            </a:endParaRPr>
          </a:p>
          <a:p>
            <a:pPr algn="just">
              <a:spcBef>
                <a:spcPts val="1200"/>
              </a:spcBef>
            </a:pPr>
            <a:r>
              <a:rPr lang="en-US" sz="2600" dirty="0">
                <a:solidFill>
                  <a:schemeClr val="accent3">
                    <a:lumMod val="75000"/>
                  </a:schemeClr>
                </a:solidFill>
                <a:cs typeface="Times New Roman" pitchFamily="18" charset="0"/>
              </a:rPr>
              <a:t>How do we guarantee no cycles?</a:t>
            </a:r>
          </a:p>
          <a:p>
            <a:pPr algn="just">
              <a:spcBef>
                <a:spcPts val="1200"/>
              </a:spcBef>
            </a:pPr>
            <a:r>
              <a:rPr lang="en-US" sz="2600" dirty="0">
                <a:solidFill>
                  <a:schemeClr val="accent3">
                    <a:lumMod val="75000"/>
                  </a:schemeClr>
                </a:solidFill>
                <a:cs typeface="Times New Roman" pitchFamily="18" charset="0"/>
              </a:rPr>
              <a:t>Cycle might be created when we add any link</a:t>
            </a:r>
          </a:p>
          <a:p>
            <a:pPr algn="just">
              <a:spcBef>
                <a:spcPts val="1200"/>
              </a:spcBef>
            </a:pPr>
            <a:r>
              <a:rPr lang="en-US" sz="2600" dirty="0">
                <a:solidFill>
                  <a:schemeClr val="accent3">
                    <a:lumMod val="75000"/>
                  </a:schemeClr>
                </a:solidFill>
                <a:cs typeface="Times New Roman" pitchFamily="18" charset="0"/>
              </a:rPr>
              <a:t>Allow only links to file not subdirectories</a:t>
            </a:r>
          </a:p>
          <a:p>
            <a:pPr marL="223838" lvl="1" algn="just">
              <a:spcBef>
                <a:spcPts val="1200"/>
              </a:spcBef>
              <a:buFont typeface="Arial" pitchFamily="34" charset="0"/>
              <a:buChar char="•"/>
            </a:pPr>
            <a:r>
              <a:rPr lang="en-US" sz="2600" dirty="0">
                <a:solidFill>
                  <a:schemeClr val="accent3">
                    <a:lumMod val="75000"/>
                  </a:schemeClr>
                </a:solidFill>
                <a:cs typeface="Times New Roman" pitchFamily="18" charset="0"/>
              </a:rPr>
              <a:t>Every time a new link is added use a cycle detection algorithm to determine whether it is OK</a:t>
            </a:r>
          </a:p>
          <a:p>
            <a:pPr marL="223838" lvl="1" algn="just">
              <a:spcBef>
                <a:spcPts val="1200"/>
              </a:spcBef>
              <a:buFont typeface="Arial" pitchFamily="34" charset="0"/>
              <a:buChar char="•"/>
            </a:pPr>
            <a:r>
              <a:rPr lang="en-US" sz="2600" dirty="0">
                <a:solidFill>
                  <a:schemeClr val="accent3">
                    <a:lumMod val="75000"/>
                  </a:schemeClr>
                </a:solidFill>
                <a:cs typeface="Times New Roman" pitchFamily="18" charset="0"/>
              </a:rPr>
              <a:t>A simpler algorithm is to bypass links during directory traversal, so that cycles are avoided and no extra overhead is incurred</a:t>
            </a:r>
          </a:p>
          <a:p>
            <a:endParaRPr lang="en-US" dirty="0"/>
          </a:p>
          <a:p>
            <a:r>
              <a:rPr lang="en-US" dirty="0"/>
              <a:t>Problem with acyclic graph is to ensure that</a:t>
            </a:r>
            <a:r>
              <a:rPr lang="en-US" baseline="0" dirty="0"/>
              <a:t> there is no cycle in the graph</a:t>
            </a:r>
          </a:p>
          <a:p>
            <a:pPr algn="just">
              <a:spcBef>
                <a:spcPts val="1200"/>
              </a:spcBef>
            </a:pPr>
            <a:r>
              <a:rPr lang="en-US" sz="2600" dirty="0">
                <a:solidFill>
                  <a:schemeClr val="accent3">
                    <a:lumMod val="75000"/>
                  </a:schemeClr>
                </a:solidFill>
                <a:cs typeface="Times New Roman" pitchFamily="18" charset="0"/>
              </a:rPr>
              <a:t>Garbage collection</a:t>
            </a:r>
          </a:p>
          <a:p>
            <a:pPr marL="800100" lvl="3" indent="-342900" algn="just">
              <a:spcBef>
                <a:spcPts val="1200"/>
              </a:spcBef>
            </a:pPr>
            <a:r>
              <a:rPr lang="en-US" sz="2600" dirty="0">
                <a:solidFill>
                  <a:schemeClr val="accent3">
                    <a:lumMod val="75000"/>
                  </a:schemeClr>
                </a:solidFill>
                <a:cs typeface="Times New Roman" pitchFamily="18" charset="0"/>
              </a:rPr>
              <a:t>involves traversing the entire file system ,marking every thing that can be accessed</a:t>
            </a:r>
          </a:p>
          <a:p>
            <a:pPr marL="800100" lvl="3" indent="-342900" algn="just">
              <a:spcBef>
                <a:spcPts val="1200"/>
              </a:spcBef>
            </a:pPr>
            <a:r>
              <a:rPr lang="en-US" sz="2600" dirty="0">
                <a:solidFill>
                  <a:schemeClr val="accent3">
                    <a:lumMod val="75000"/>
                  </a:schemeClr>
                </a:solidFill>
                <a:cs typeface="Times New Roman" pitchFamily="18" charset="0"/>
              </a:rPr>
              <a:t>Determine when the last reference has been deleted and disk space can be reallocated</a:t>
            </a:r>
          </a:p>
        </p:txBody>
      </p:sp>
      <p:sp>
        <p:nvSpPr>
          <p:cNvPr id="4" name="Slide Number Placeholder 3"/>
          <p:cNvSpPr>
            <a:spLocks noGrp="1"/>
          </p:cNvSpPr>
          <p:nvPr>
            <p:ph type="sldNum" sz="quarter" idx="10"/>
          </p:nvPr>
        </p:nvSpPr>
        <p:spPr/>
        <p:txBody>
          <a:bodyPr/>
          <a:lstStyle/>
          <a:p>
            <a:fld id="{65A19ABD-BF7A-44E6-B5BE-A1F4D2035B6F}"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pitchFamily="18" charset="0"/>
              </a:rPr>
              <a:t>Main problem is how the space is allocated to these files, so that the disk space is utilized effectively and file can be accessed quickly</a:t>
            </a: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direct</a:t>
            </a:r>
            <a:r>
              <a:rPr lang="en-US" baseline="0" dirty="0"/>
              <a:t> access – to access block </a:t>
            </a:r>
            <a:r>
              <a:rPr lang="en-US" baseline="0" dirty="0" err="1"/>
              <a:t>i</a:t>
            </a:r>
            <a:r>
              <a:rPr lang="en-US" baseline="0" dirty="0"/>
              <a:t> of a file that starts at block b, immediately access block b + </a:t>
            </a:r>
            <a:r>
              <a:rPr lang="en-US" baseline="0" dirty="0" err="1"/>
              <a:t>i</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Solves</a:t>
            </a:r>
            <a:r>
              <a:rPr lang="en-US" baseline="0" dirty="0"/>
              <a:t> the problem of contiguous allocation as it does not suffer from external fragmentation</a:t>
            </a:r>
          </a:p>
          <a:p>
            <a:endParaRPr lang="en-US" baseline="0" dirty="0"/>
          </a:p>
          <a:p>
            <a:endParaRPr lang="en-US" baseline="0" dirty="0">
              <a:sym typeface="Wingdings" pitchFamily="2" charset="2"/>
            </a:endParaRPr>
          </a:p>
          <a:p>
            <a:r>
              <a:rPr lang="en-US" baseline="0" dirty="0" err="1">
                <a:sym typeface="Wingdings" pitchFamily="2" charset="2"/>
              </a:rPr>
              <a:t>Disadv</a:t>
            </a:r>
            <a:r>
              <a:rPr lang="en-US" baseline="0" dirty="0">
                <a:sym typeface="Wingdings" pitchFamily="2" charset="2"/>
              </a:rPr>
              <a:t> :</a:t>
            </a:r>
          </a:p>
          <a:p>
            <a:pPr>
              <a:buFont typeface="Wingdings"/>
              <a:buChar char="à"/>
            </a:pPr>
            <a:r>
              <a:rPr lang="en-US" baseline="0" dirty="0">
                <a:sym typeface="Wingdings" pitchFamily="2" charset="2"/>
              </a:rPr>
              <a:t>Used only for sequential access files. To access </a:t>
            </a:r>
            <a:r>
              <a:rPr lang="en-US" baseline="0" dirty="0" err="1">
                <a:sym typeface="Wingdings" pitchFamily="2" charset="2"/>
              </a:rPr>
              <a:t>ith</a:t>
            </a:r>
            <a:r>
              <a:rPr lang="en-US" baseline="0" dirty="0">
                <a:sym typeface="Wingdings" pitchFamily="2" charset="2"/>
              </a:rPr>
              <a:t> block of the file we must start at the beginning of the file &amp; then follow the pointer</a:t>
            </a:r>
          </a:p>
          <a:p>
            <a:pPr>
              <a:buFont typeface="Wingdings"/>
              <a:buChar char="à"/>
            </a:pPr>
            <a:r>
              <a:rPr lang="en-US" baseline="0" dirty="0">
                <a:sym typeface="Wingdings" pitchFamily="2" charset="2"/>
              </a:rPr>
              <a:t>Space required for pointer</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To find </a:t>
            </a:r>
            <a:r>
              <a:rPr lang="en-US" sz="1200" dirty="0" err="1"/>
              <a:t>i</a:t>
            </a:r>
            <a:r>
              <a:rPr lang="en-US" sz="1200" baseline="30000" dirty="0" err="1"/>
              <a:t>th</a:t>
            </a:r>
            <a:r>
              <a:rPr lang="en-US" sz="1200" dirty="0"/>
              <a:t> block , must start from the beginning and follow all pointers until it reaches </a:t>
            </a:r>
            <a:r>
              <a:rPr lang="en-US" sz="1200" dirty="0" err="1"/>
              <a:t>i</a:t>
            </a:r>
            <a:r>
              <a:rPr lang="en-US" sz="1200" baseline="30000" dirty="0" err="1"/>
              <a:t>th</a:t>
            </a:r>
            <a:r>
              <a:rPr lang="en-US" sz="1200" dirty="0"/>
              <a:t> block</a:t>
            </a:r>
          </a:p>
          <a:p>
            <a:endParaRPr lang="en-US" sz="1200" dirty="0"/>
          </a:p>
          <a:p>
            <a:r>
              <a:rPr lang="en-US" sz="1200" dirty="0"/>
              <a:t>Each file requires more space than the actual required one, to store all pointers</a:t>
            </a:r>
          </a:p>
          <a:p>
            <a:pPr>
              <a:buFontTx/>
              <a:buNone/>
            </a:pPr>
            <a:r>
              <a:rPr lang="en-US" sz="1200" dirty="0"/>
              <a:t>        </a:t>
            </a:r>
            <a:r>
              <a:rPr lang="en-US" sz="1100" dirty="0">
                <a:solidFill>
                  <a:srgbClr val="C00000"/>
                </a:solidFill>
              </a:rPr>
              <a:t>- solution: allocate cluster rather than blocks</a:t>
            </a:r>
          </a:p>
          <a:p>
            <a:pPr>
              <a:buFontTx/>
              <a:buNone/>
            </a:pPr>
            <a:endParaRPr lang="en-US" sz="1100" dirty="0">
              <a:solidFill>
                <a:srgbClr val="C00000"/>
              </a:solidFill>
            </a:endParaRPr>
          </a:p>
          <a:p>
            <a:r>
              <a:rPr lang="en-US" sz="1200" dirty="0"/>
              <a:t>Reliability issue due damage or loss of pointers</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Reliability problem </a:t>
            </a:r>
            <a:r>
              <a:rPr lang="en-US" baseline="0" dirty="0">
                <a:sym typeface="Wingdings" pitchFamily="2" charset="2"/>
              </a:rPr>
              <a:t> pointer is lost</a:t>
            </a:r>
          </a:p>
          <a:p>
            <a:r>
              <a:rPr lang="en-US" baseline="0" dirty="0">
                <a:sym typeface="Wingdings" pitchFamily="2" charset="2"/>
              </a:rPr>
              <a:t>Ex. Cluster – 4 blocks. Less pointers required</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Section of disk at beginning of each volume is kept aside for FAT.</a:t>
            </a:r>
          </a:p>
          <a:p>
            <a:r>
              <a:rPr lang="en-US" dirty="0"/>
              <a:t>If FAT not cached, disk head must move to start of volume to read</a:t>
            </a:r>
            <a:r>
              <a:rPr lang="en-US" baseline="0" dirty="0"/>
              <a:t> FAT &amp; find location of block in question, then move to the location of block itself.</a:t>
            </a:r>
          </a:p>
          <a:p>
            <a:r>
              <a:rPr lang="en-US" baseline="0" dirty="0"/>
              <a:t>Random access improved – disk head can find location of any block by reading information in FAT</a:t>
            </a:r>
            <a:endParaRPr lang="en-US" dirty="0"/>
          </a:p>
          <a:p>
            <a:r>
              <a:rPr lang="en-US" dirty="0"/>
              <a:t>An important variation</a:t>
            </a:r>
            <a:r>
              <a:rPr lang="en-US" baseline="0" dirty="0"/>
              <a:t> on linked list is the use of FAT. Used in MS-DOS </a:t>
            </a:r>
            <a:r>
              <a:rPr lang="en-US" baseline="0" dirty="0" err="1"/>
              <a:t>os</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 file have some attributes associated with it. These attributes vary based on the operating System. Some common attributes of file includes</a:t>
            </a:r>
            <a:r>
              <a:rPr lang="en-US" baseline="0" dirty="0"/>
              <a:t> :</a:t>
            </a:r>
          </a:p>
          <a:p>
            <a:r>
              <a:rPr lang="en-US" baseline="0" dirty="0"/>
              <a:t>Name – used to refer a file in the system</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dirty="0">
                <a:latin typeface="Century" pitchFamily="18" charset="0"/>
              </a:rPr>
              <a:t>Provides solutions to problems of contiguous and linked allocation.</a:t>
            </a: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Dynamic access without external fragmentation, </a:t>
            </a:r>
            <a:r>
              <a:rPr lang="en-US" dirty="0">
                <a:solidFill>
                  <a:srgbClr val="C00000"/>
                </a:solidFill>
              </a:rPr>
              <a:t>but have overhead of index block. </a:t>
            </a:r>
          </a:p>
          <a:p>
            <a:pPr algn="just"/>
            <a:endParaRPr lang="en-US" sz="1200" dirty="0">
              <a:latin typeface="Century" pitchFamily="18" charset="0"/>
            </a:endParaRPr>
          </a:p>
        </p:txBody>
      </p:sp>
      <p:sp>
        <p:nvSpPr>
          <p:cNvPr id="4" name="Slide Number Placeholder 3"/>
          <p:cNvSpPr>
            <a:spLocks noGrp="1"/>
          </p:cNvSpPr>
          <p:nvPr>
            <p:ph type="sldNum" sz="quarter" idx="10"/>
          </p:nvPr>
        </p:nvSpPr>
        <p:spPr/>
        <p:txBody>
          <a:bodyPr/>
          <a:lstStyle/>
          <a:p>
            <a:fld id="{65A19ABD-BF7A-44E6-B5BE-A1F4D2035B6F}"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lumMod val="75000"/>
                  </a:schemeClr>
                </a:solidFill>
                <a:cs typeface="Times New Roman" pitchFamily="18" charset="0"/>
              </a:rPr>
              <a:t>Evaluate for data storage efficiency &amp; data block access times</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a:t>When space is allocated it is </a:t>
            </a:r>
            <a:r>
              <a:rPr lang="en-US" sz="1200" dirty="0">
                <a:solidFill>
                  <a:srgbClr val="C00000"/>
                </a:solidFill>
              </a:rPr>
              <a:t>removed  from free space – list</a:t>
            </a:r>
          </a:p>
          <a:p>
            <a:pPr eaLnBrk="1" hangingPunct="1"/>
            <a:endParaRPr lang="en-US" sz="1200" dirty="0"/>
          </a:p>
          <a:p>
            <a:pPr eaLnBrk="1" hangingPunct="1"/>
            <a:r>
              <a:rPr lang="en-US" sz="1200" dirty="0"/>
              <a:t>When file is deleted, </a:t>
            </a:r>
            <a:r>
              <a:rPr lang="en-US" sz="1200" dirty="0">
                <a:solidFill>
                  <a:srgbClr val="C00000"/>
                </a:solidFill>
              </a:rPr>
              <a:t>its disk space is added to free space list </a:t>
            </a: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65A19ABD-BF7A-44E6-B5BE-A1F4D2035B6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lumMod val="75000"/>
                  </a:schemeClr>
                </a:solidFill>
                <a:cs typeface="Times New Roman" pitchFamily="18" charset="0"/>
              </a:rPr>
              <a:t>File type is included as file extension.</a:t>
            </a:r>
          </a:p>
          <a:p>
            <a:endParaRPr lang="en-US" dirty="0"/>
          </a:p>
          <a:p>
            <a:r>
              <a:rPr lang="en-US" dirty="0"/>
              <a:t>From</a:t>
            </a:r>
            <a:r>
              <a:rPr lang="en-US" baseline="0" dirty="0"/>
              <a:t> the type of the file user can identify what type of data is written in file. If OS recognized the file type then it can easily find out what kind of operations can be performed on the file.</a:t>
            </a:r>
            <a:endParaRPr lang="en-US" dirty="0"/>
          </a:p>
          <a:p>
            <a:r>
              <a:rPr lang="en-US" dirty="0"/>
              <a:t>3</a:t>
            </a:r>
            <a:r>
              <a:rPr lang="en-US" baseline="30000" dirty="0"/>
              <a:t>rd</a:t>
            </a:r>
            <a:r>
              <a:rPr lang="en-US" dirty="0"/>
              <a:t> </a:t>
            </a:r>
            <a:r>
              <a:rPr lang="en-US" dirty="0" err="1"/>
              <a:t>point</a:t>
            </a:r>
            <a:r>
              <a:rPr lang="en-US" dirty="0" err="1">
                <a:sym typeface="Wingdings" pitchFamily="2" charset="2"/>
              </a:rPr>
              <a:t>In</a:t>
            </a:r>
            <a:r>
              <a:rPr lang="en-US" dirty="0">
                <a:sym typeface="Wingdings" pitchFamily="2" charset="2"/>
              </a:rPr>
              <a:t> this way, the user &amp; OS</a:t>
            </a:r>
            <a:r>
              <a:rPr lang="en-US" baseline="0" dirty="0">
                <a:sym typeface="Wingdings" pitchFamily="2" charset="2"/>
              </a:rPr>
              <a:t> can tell from the name alone what the type of the file is.</a:t>
            </a:r>
          </a:p>
          <a:p>
            <a:endParaRPr lang="en-US" baseline="0"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asm</a:t>
            </a:r>
            <a:r>
              <a:rPr lang="en-US" dirty="0"/>
              <a:t> </a:t>
            </a:r>
            <a:r>
              <a:rPr lang="en-US" dirty="0">
                <a:sym typeface="Wingdings" pitchFamily="2" charset="2"/>
              </a:rPr>
              <a:t> assembly file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files are </a:t>
            </a:r>
            <a:r>
              <a:rPr lang="en-US" dirty="0">
                <a:hlinkClick r:id="rId3"/>
              </a:rPr>
              <a:t>static</a:t>
            </a:r>
            <a:r>
              <a:rPr lang="en-US" dirty="0"/>
              <a:t> libraries typically generated by the </a:t>
            </a:r>
            <a:r>
              <a:rPr lang="en-US" dirty="0">
                <a:hlinkClick r:id="rId4"/>
              </a:rPr>
              <a:t>archive tool</a:t>
            </a:r>
            <a:r>
              <a:rPr lang="en-US" dirty="0"/>
              <a:t>. You usually include the header files associated with that static library and then link to the library when you are compiling.</a:t>
            </a:r>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TAR file</a:t>
            </a:r>
            <a:r>
              <a:rPr lang="en-US" sz="1200" kern="1200" dirty="0">
                <a:solidFill>
                  <a:schemeClr val="tx1"/>
                </a:solidFill>
                <a:latin typeface="+mn-lt"/>
                <a:ea typeface="+mn-ea"/>
                <a:cs typeface="+mn-cs"/>
              </a:rPr>
              <a:t> is a Consolidated Unix Archive file</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lumMod val="75000"/>
                  </a:schemeClr>
                </a:solidFill>
                <a:cs typeface="Times New Roman" pitchFamily="18" charset="0"/>
              </a:rPr>
              <a:t>OS treats all files as same (UNIX considers all files to be sequence of 8 bit bytes). Each application code must include its own code to interpret an input file as to the appropriate structure.</a:t>
            </a:r>
          </a:p>
          <a:p>
            <a:pPr algn="just">
              <a:lnSpc>
                <a:spcPct val="90000"/>
              </a:lnSpc>
            </a:pPr>
            <a:r>
              <a:rPr lang="en-US" sz="1200" dirty="0">
                <a:solidFill>
                  <a:schemeClr val="accent3">
                    <a:lumMod val="75000"/>
                  </a:schemeClr>
                </a:solidFill>
                <a:cs typeface="Times New Roman" pitchFamily="18" charset="0"/>
              </a:rPr>
              <a:t>All disk I/O is performed in units of blocks. Some portion of the last block of each file is wasted.</a:t>
            </a:r>
          </a:p>
          <a:p>
            <a:pPr algn="just">
              <a:lnSpc>
                <a:spcPct val="90000"/>
              </a:lnSpc>
            </a:pPr>
            <a:r>
              <a:rPr lang="en-US" sz="1200" dirty="0">
                <a:solidFill>
                  <a:schemeClr val="accent3">
                    <a:lumMod val="75000"/>
                  </a:schemeClr>
                </a:solidFill>
                <a:cs typeface="Times New Roman" pitchFamily="18" charset="0"/>
              </a:rPr>
              <a:t>Logical records may vary in length.</a:t>
            </a:r>
          </a:p>
          <a:p>
            <a:pPr algn="just">
              <a:lnSpc>
                <a:spcPct val="90000"/>
              </a:lnSpc>
            </a:pPr>
            <a:r>
              <a:rPr lang="en-US" sz="1200" dirty="0">
                <a:solidFill>
                  <a:schemeClr val="accent3">
                    <a:lumMod val="75000"/>
                  </a:schemeClr>
                </a:solidFill>
                <a:cs typeface="Times New Roman" pitchFamily="18" charset="0"/>
              </a:rPr>
              <a:t>Packing a number of logical records into physical blocks can be done.</a:t>
            </a:r>
          </a:p>
          <a:p>
            <a:pPr algn="just">
              <a:lnSpc>
                <a:spcPct val="90000"/>
              </a:lnSpc>
            </a:pPr>
            <a:r>
              <a:rPr lang="en-US" sz="1200" dirty="0">
                <a:solidFill>
                  <a:schemeClr val="accent3">
                    <a:lumMod val="75000"/>
                  </a:schemeClr>
                </a:solidFill>
                <a:cs typeface="Times New Roman" pitchFamily="18" charset="0"/>
              </a:rPr>
              <a:t>All file system suffer from Internal Fragmentation, the larger the block size, the greater the Internal Fragmentation.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ym typeface="Wingdings" pitchFamily="2" charset="2"/>
              </a:rPr>
              <a:t></a:t>
            </a:r>
            <a:r>
              <a:rPr lang="en-US" dirty="0"/>
              <a:t>File store information.</a:t>
            </a:r>
            <a:r>
              <a:rPr lang="en-US" baseline="0" dirty="0"/>
              <a:t> When it is used, this info. Should be accessed and used into computer memory.</a:t>
            </a:r>
          </a:p>
          <a:p>
            <a:pPr>
              <a:buFont typeface="Wingdings" pitchFamily="2" charset="2"/>
              <a:buChar char="à"/>
            </a:pPr>
            <a:r>
              <a:rPr lang="en-US" baseline="0" dirty="0">
                <a:sym typeface="Wingdings" pitchFamily="2" charset="2"/>
              </a:rPr>
              <a:t>The info. May be accessed in several ways</a:t>
            </a:r>
          </a:p>
          <a:p>
            <a:pPr>
              <a:buFont typeface="Wingdings" pitchFamily="2" charset="2"/>
              <a:buChar char="à"/>
            </a:pPr>
            <a:r>
              <a:rPr lang="en-US" baseline="0" dirty="0">
                <a:sym typeface="Wingdings" pitchFamily="2" charset="2"/>
              </a:rPr>
              <a:t>Some sys. Provide only one access method for file</a:t>
            </a:r>
          </a:p>
          <a:p>
            <a:pPr>
              <a:buFont typeface="Wingdings" pitchFamily="2" charset="2"/>
              <a:buChar char="à"/>
            </a:pPr>
            <a:r>
              <a:rPr lang="en-US" baseline="0" dirty="0">
                <a:sym typeface="Wingdings" pitchFamily="2" charset="2"/>
              </a:rPr>
              <a:t>Other sys. (IBM) support many access methods</a:t>
            </a:r>
            <a:endParaRPr lang="en-US" dirty="0"/>
          </a:p>
        </p:txBody>
      </p:sp>
      <p:sp>
        <p:nvSpPr>
          <p:cNvPr id="4" name="Slide Number Placeholder 3"/>
          <p:cNvSpPr>
            <a:spLocks noGrp="1"/>
          </p:cNvSpPr>
          <p:nvPr>
            <p:ph type="sldNum" sz="quarter" idx="10"/>
          </p:nvPr>
        </p:nvSpPr>
        <p:spPr/>
        <p:txBody>
          <a:bodyPr/>
          <a:lstStyle/>
          <a:p>
            <a:fld id="{65A19ABD-BF7A-44E6-B5BE-A1F4D2035B6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Century" pitchFamily="18" charset="0"/>
              </a:rPr>
              <a:t>Most common access method</a:t>
            </a:r>
          </a:p>
        </p:txBody>
      </p:sp>
      <p:sp>
        <p:nvSpPr>
          <p:cNvPr id="4" name="Slide Number Placeholder 3"/>
          <p:cNvSpPr>
            <a:spLocks noGrp="1"/>
          </p:cNvSpPr>
          <p:nvPr>
            <p:ph type="sldNum" sz="quarter" idx="10"/>
          </p:nvPr>
        </p:nvSpPr>
        <p:spPr/>
        <p:txBody>
          <a:bodyPr/>
          <a:lstStyle/>
          <a:p>
            <a:fld id="{65A19ABD-BF7A-44E6-B5BE-A1F4D2035B6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162" y="768350"/>
            <a:ext cx="10360501" cy="1143000"/>
          </a:xfrm>
        </p:spPr>
        <p:txBody>
          <a:bodyPr/>
          <a:lstStyle/>
          <a:p>
            <a:r>
              <a:rPr lang="en-US"/>
              <a:t>Click to edit Master title style</a:t>
            </a:r>
          </a:p>
        </p:txBody>
      </p:sp>
      <p:sp>
        <p:nvSpPr>
          <p:cNvPr id="3" name="Table Placeholder 2"/>
          <p:cNvSpPr>
            <a:spLocks noGrp="1"/>
          </p:cNvSpPr>
          <p:nvPr>
            <p:ph type="tbl" idx="1"/>
          </p:nvPr>
        </p:nvSpPr>
        <p:spPr>
          <a:xfrm>
            <a:off x="914162" y="1981200"/>
            <a:ext cx="10360501" cy="4114800"/>
          </a:xfrm>
        </p:spPr>
        <p:txBody>
          <a:bodyPr/>
          <a:lstStyle/>
          <a:p>
            <a:pPr lvl="0"/>
            <a:endParaRPr lang="en-US" noProof="0"/>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8E9926F3-3DD7-453F-BFA4-0FD2A41A84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pic>
        <p:nvPicPr>
          <p:cNvPr id="7" name="Picture 6">
            <a:extLst>
              <a:ext uri="{FF2B5EF4-FFF2-40B4-BE49-F238E27FC236}">
                <a16:creationId xmlns:a16="http://schemas.microsoft.com/office/drawing/2014/main" id="{19BC134D-B22B-4AC7-9BBB-CA1EC519F100}"/>
              </a:ext>
            </a:extLst>
          </p:cNvPr>
          <p:cNvPicPr/>
          <p:nvPr userDrawn="1"/>
        </p:nvPicPr>
        <p:blipFill rotWithShape="1">
          <a:blip r:embed="rId15"/>
          <a:srcRect l="6026" t="19382" r="75671" b="68327"/>
          <a:stretch/>
        </p:blipFill>
        <p:spPr bwMode="auto">
          <a:xfrm>
            <a:off x="10268585" y="18495"/>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E5C5EF-697E-4BCE-B770-4014040E0A1D}"/>
              </a:ext>
            </a:extLst>
          </p:cNvPr>
          <p:cNvSpPr>
            <a:spLocks noGrp="1"/>
          </p:cNvSpPr>
          <p:nvPr>
            <p:ph type="subTitle" idx="1"/>
          </p:nvPr>
        </p:nvSpPr>
        <p:spPr>
          <a:xfrm>
            <a:off x="909680" y="914400"/>
            <a:ext cx="10369464" cy="4146915"/>
          </a:xfrm>
        </p:spPr>
        <p:txBody>
          <a:bodyPr>
            <a:noAutofit/>
          </a:bodyPr>
          <a:lstStyle/>
          <a:p>
            <a:pPr algn="ctr"/>
            <a:r>
              <a:rPr lang="en-GB" sz="3600" dirty="0"/>
              <a:t>Course Name: Operating System</a:t>
            </a:r>
          </a:p>
          <a:p>
            <a:pPr algn="ctr"/>
            <a:r>
              <a:rPr lang="en-GB" sz="3600" dirty="0"/>
              <a:t>Course Code: 13005100</a:t>
            </a:r>
          </a:p>
          <a:p>
            <a:pPr algn="ctr"/>
            <a:r>
              <a:rPr lang="en-IN" sz="3600" dirty="0"/>
              <a:t>File System</a:t>
            </a:r>
            <a:br>
              <a:rPr lang="en-IN" sz="3600" dirty="0"/>
            </a:br>
            <a:r>
              <a:rPr lang="en-IN" sz="3600" dirty="0"/>
              <a:t>Unit-3 </a:t>
            </a:r>
            <a:endParaRPr lang="en-GB" sz="3600" dirty="0"/>
          </a:p>
          <a:p>
            <a:endParaRPr lang="en-GB" sz="3600" dirty="0"/>
          </a:p>
          <a:p>
            <a:endParaRPr lang="en-GB" sz="3600" dirty="0"/>
          </a:p>
          <a:p>
            <a:endParaRPr lang="en-GB" sz="3600" dirty="0"/>
          </a:p>
          <a:p>
            <a:endParaRPr lang="en-GB" sz="3600" dirty="0"/>
          </a:p>
          <a:p>
            <a:pPr algn="r"/>
            <a:endParaRPr lang="en-GB" sz="3600" dirty="0"/>
          </a:p>
          <a:p>
            <a:pPr algn="r"/>
            <a:r>
              <a:rPr lang="en-GB" sz="3600" dirty="0"/>
              <a:t>Presented By: Ms. Sonam Pareek</a:t>
            </a:r>
          </a:p>
          <a:p>
            <a:pPr algn="r"/>
            <a:r>
              <a:rPr lang="en-GB" sz="3600" dirty="0"/>
              <a:t>Assistant Professor</a:t>
            </a:r>
          </a:p>
        </p:txBody>
      </p:sp>
    </p:spTree>
    <p:extLst>
      <p:ext uri="{BB962C8B-B14F-4D97-AF65-F5344CB8AC3E}">
        <p14:creationId xmlns:p14="http://schemas.microsoft.com/office/powerpoint/2010/main" val="9115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File Structure</a:t>
            </a:r>
          </a:p>
        </p:txBody>
      </p:sp>
      <p:sp>
        <p:nvSpPr>
          <p:cNvPr id="5" name="Content Placeholder 4"/>
          <p:cNvSpPr>
            <a:spLocks noGrp="1"/>
          </p:cNvSpPr>
          <p:nvPr>
            <p:ph idx="1"/>
          </p:nvPr>
        </p:nvSpPr>
        <p:spPr>
          <a:xfrm>
            <a:off x="303212" y="1828800"/>
            <a:ext cx="11582400" cy="4191000"/>
          </a:xfrm>
        </p:spPr>
        <p:txBody>
          <a:bodyPr>
            <a:normAutofit/>
          </a:bodyPr>
          <a:lstStyle/>
          <a:p>
            <a:pPr algn="just"/>
            <a:r>
              <a:rPr lang="en-US" sz="2600" dirty="0">
                <a:solidFill>
                  <a:srgbClr val="C00000"/>
                </a:solidFill>
                <a:cs typeface="Times New Roman" pitchFamily="18" charset="0"/>
              </a:rPr>
              <a:t>Different file types have different file structures</a:t>
            </a:r>
          </a:p>
          <a:p>
            <a:pPr algn="just"/>
            <a:r>
              <a:rPr lang="en-US" sz="2600" dirty="0">
                <a:solidFill>
                  <a:schemeClr val="accent3">
                    <a:lumMod val="75000"/>
                  </a:schemeClr>
                </a:solidFill>
                <a:cs typeface="Times New Roman" pitchFamily="18" charset="0"/>
              </a:rPr>
              <a:t>Ex. executable file structure stores where to load file in memory, what the location of first instruction is</a:t>
            </a:r>
          </a:p>
          <a:p>
            <a:pPr algn="just"/>
            <a:r>
              <a:rPr lang="en-US" sz="2600" dirty="0">
                <a:solidFill>
                  <a:schemeClr val="accent3">
                    <a:lumMod val="75000"/>
                  </a:schemeClr>
                </a:solidFill>
                <a:cs typeface="Times New Roman" pitchFamily="18" charset="0"/>
              </a:rPr>
              <a:t>Multiple file structures results in greater size of OS as it needs to have code to handle different file structures</a:t>
            </a:r>
          </a:p>
          <a:p>
            <a:pPr algn="just"/>
            <a:r>
              <a:rPr lang="en-US" sz="2600" dirty="0">
                <a:solidFill>
                  <a:schemeClr val="accent3">
                    <a:lumMod val="75000"/>
                  </a:schemeClr>
                </a:solidFill>
                <a:cs typeface="Times New Roman" pitchFamily="18" charset="0"/>
              </a:rPr>
              <a:t>Different file implementations-</a:t>
            </a:r>
          </a:p>
          <a:p>
            <a:pPr lvl="1" algn="just"/>
            <a:r>
              <a:rPr lang="en-US" sz="2600" dirty="0">
                <a:solidFill>
                  <a:schemeClr val="accent3">
                    <a:lumMod val="75000"/>
                  </a:schemeClr>
                </a:solidFill>
                <a:cs typeface="Times New Roman" pitchFamily="18" charset="0"/>
              </a:rPr>
              <a:t>Minimum number of file structures must be </a:t>
            </a:r>
            <a:r>
              <a:rPr lang="en-US" sz="2600" dirty="0">
                <a:solidFill>
                  <a:srgbClr val="C00000"/>
                </a:solidFill>
                <a:cs typeface="Times New Roman" pitchFamily="18" charset="0"/>
              </a:rPr>
              <a:t>supported by OS</a:t>
            </a:r>
          </a:p>
          <a:p>
            <a:pPr lvl="1" algn="just"/>
            <a:r>
              <a:rPr lang="en-US" sz="2600" dirty="0">
                <a:solidFill>
                  <a:schemeClr val="accent3">
                    <a:lumMod val="75000"/>
                  </a:schemeClr>
                </a:solidFill>
                <a:cs typeface="Times New Roman" pitchFamily="18" charset="0"/>
              </a:rPr>
              <a:t>OS treats all files as same. </a:t>
            </a:r>
            <a:r>
              <a:rPr lang="en-US" sz="2600" dirty="0">
                <a:solidFill>
                  <a:srgbClr val="C00000"/>
                </a:solidFill>
                <a:cs typeface="Times New Roman" pitchFamily="18" charset="0"/>
              </a:rPr>
              <a:t>Each application code must include its own code to interpret an input file </a:t>
            </a:r>
            <a:r>
              <a:rPr lang="en-US" sz="2600" dirty="0">
                <a:solidFill>
                  <a:schemeClr val="accent3">
                    <a:lumMod val="75000"/>
                  </a:schemeClr>
                </a:solidFill>
                <a:cs typeface="Times New Roman" pitchFamily="18" charset="0"/>
              </a:rPr>
              <a:t>as to the appropriate structure.</a:t>
            </a:r>
          </a:p>
          <a:p>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Access Methods</a:t>
            </a:r>
          </a:p>
        </p:txBody>
      </p:sp>
      <p:sp>
        <p:nvSpPr>
          <p:cNvPr id="3" name="Content Placeholder 2"/>
          <p:cNvSpPr>
            <a:spLocks noGrp="1"/>
          </p:cNvSpPr>
          <p:nvPr>
            <p:ph idx="1"/>
          </p:nvPr>
        </p:nvSpPr>
        <p:spPr>
          <a:xfrm>
            <a:off x="379412" y="1828800"/>
            <a:ext cx="11277600" cy="4191000"/>
          </a:xfrm>
        </p:spPr>
        <p:txBody>
          <a:bodyPr/>
          <a:lstStyle/>
          <a:p>
            <a:pPr algn="just"/>
            <a:r>
              <a:rPr lang="en-US" sz="2600" dirty="0">
                <a:solidFill>
                  <a:schemeClr val="accent3">
                    <a:lumMod val="75000"/>
                  </a:schemeClr>
                </a:solidFill>
                <a:cs typeface="Times New Roman" pitchFamily="18" charset="0"/>
              </a:rPr>
              <a:t>File access mechanism refers to the manner in which the records of a file may be accessed. </a:t>
            </a:r>
          </a:p>
          <a:p>
            <a:pPr algn="just"/>
            <a:r>
              <a:rPr lang="en-US" sz="2600" dirty="0">
                <a:solidFill>
                  <a:schemeClr val="accent3">
                    <a:lumMod val="75000"/>
                  </a:schemeClr>
                </a:solidFill>
                <a:cs typeface="Times New Roman" pitchFamily="18" charset="0"/>
              </a:rPr>
              <a:t>Types :</a:t>
            </a:r>
          </a:p>
          <a:p>
            <a:pPr lvl="1" algn="just"/>
            <a:r>
              <a:rPr lang="en-US" sz="2600" dirty="0">
                <a:solidFill>
                  <a:srgbClr val="C00000"/>
                </a:solidFill>
                <a:cs typeface="Times New Roman" pitchFamily="18" charset="0"/>
              </a:rPr>
              <a:t>Sequential access</a:t>
            </a:r>
          </a:p>
          <a:p>
            <a:pPr lvl="1" algn="just"/>
            <a:r>
              <a:rPr lang="en-US" sz="2600" dirty="0">
                <a:solidFill>
                  <a:srgbClr val="C00000"/>
                </a:solidFill>
                <a:cs typeface="Times New Roman" pitchFamily="18" charset="0"/>
              </a:rPr>
              <a:t>Direct/Random access</a:t>
            </a:r>
          </a:p>
          <a:p>
            <a:pPr lvl="1" algn="just"/>
            <a:r>
              <a:rPr lang="en-US" sz="2600" dirty="0">
                <a:solidFill>
                  <a:srgbClr val="C00000"/>
                </a:solidFill>
                <a:cs typeface="Times New Roman" pitchFamily="18" charset="0"/>
              </a:rPr>
              <a:t>Indexed sequential access</a:t>
            </a:r>
          </a:p>
          <a:p>
            <a:pPr lvl="1" algn="just"/>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lnSpc>
                <a:spcPct val="90000"/>
              </a:lnSpc>
              <a:spcBef>
                <a:spcPct val="0"/>
              </a:spcBef>
            </a:pPr>
            <a:r>
              <a:rPr lang="en-US" sz="3600" kern="1200" dirty="0">
                <a:solidFill>
                  <a:srgbClr val="3399FF"/>
                </a:solidFill>
                <a:latin typeface="+mj-lt"/>
                <a:ea typeface="+mj-ea"/>
                <a:cs typeface="+mj-cs"/>
              </a:rPr>
              <a:t>Sequential Access</a:t>
            </a:r>
          </a:p>
        </p:txBody>
      </p:sp>
      <p:sp>
        <p:nvSpPr>
          <p:cNvPr id="3" name="Content Placeholder 2"/>
          <p:cNvSpPr>
            <a:spLocks noGrp="1"/>
          </p:cNvSpPr>
          <p:nvPr>
            <p:ph idx="1"/>
          </p:nvPr>
        </p:nvSpPr>
        <p:spPr>
          <a:xfrm>
            <a:off x="608012" y="1828800"/>
            <a:ext cx="11125200" cy="4191000"/>
          </a:xfrm>
        </p:spPr>
        <p:txBody>
          <a:bodyPr>
            <a:noAutofit/>
          </a:bodyPr>
          <a:lstStyle/>
          <a:p>
            <a:pPr algn="just"/>
            <a:r>
              <a:rPr lang="en-US" sz="2600" dirty="0">
                <a:solidFill>
                  <a:schemeClr val="accent3">
                    <a:lumMod val="75000"/>
                  </a:schemeClr>
                </a:solidFill>
                <a:cs typeface="Times New Roman" pitchFamily="18" charset="0"/>
              </a:rPr>
              <a:t>Information in the file is </a:t>
            </a:r>
            <a:r>
              <a:rPr lang="en-US" sz="2600" dirty="0">
                <a:solidFill>
                  <a:srgbClr val="C00000"/>
                </a:solidFill>
                <a:cs typeface="Times New Roman" pitchFamily="18" charset="0"/>
              </a:rPr>
              <a:t>processed in order, one record after the other</a:t>
            </a:r>
            <a:endParaRPr lang="en-US" sz="2600" dirty="0">
              <a:solidFill>
                <a:schemeClr val="accent3">
                  <a:lumMod val="75000"/>
                </a:schemeClr>
              </a:solidFill>
              <a:cs typeface="Times New Roman" pitchFamily="18" charset="0"/>
            </a:endParaRPr>
          </a:p>
          <a:p>
            <a:pPr algn="just"/>
            <a:r>
              <a:rPr lang="en-US" sz="2600" dirty="0">
                <a:solidFill>
                  <a:schemeClr val="accent3">
                    <a:lumMod val="75000"/>
                  </a:schemeClr>
                </a:solidFill>
                <a:cs typeface="Times New Roman" pitchFamily="18" charset="0"/>
              </a:rPr>
              <a:t>E.g. – Editors &amp; compilers access files in this fashion.</a:t>
            </a:r>
          </a:p>
          <a:p>
            <a:pPr algn="just">
              <a:spcBef>
                <a:spcPts val="1200"/>
              </a:spcBef>
            </a:pPr>
            <a:r>
              <a:rPr lang="en-US" sz="2600" dirty="0">
                <a:solidFill>
                  <a:srgbClr val="C00000"/>
                </a:solidFill>
                <a:cs typeface="Times New Roman" pitchFamily="18" charset="0"/>
              </a:rPr>
              <a:t>read next </a:t>
            </a:r>
            <a:r>
              <a:rPr lang="en-US" sz="2600" dirty="0">
                <a:solidFill>
                  <a:schemeClr val="accent3">
                    <a:lumMod val="75000"/>
                  </a:schemeClr>
                </a:solidFill>
                <a:cs typeface="Times New Roman" pitchFamily="18" charset="0"/>
              </a:rPr>
              <a:t>– reads the next portion of the file and automatically advances a file pointer</a:t>
            </a:r>
          </a:p>
          <a:p>
            <a:pPr algn="just">
              <a:spcBef>
                <a:spcPts val="1200"/>
              </a:spcBef>
            </a:pPr>
            <a:r>
              <a:rPr lang="en-US" sz="2600" dirty="0">
                <a:solidFill>
                  <a:srgbClr val="C00000"/>
                </a:solidFill>
                <a:cs typeface="Times New Roman" pitchFamily="18" charset="0"/>
              </a:rPr>
              <a:t>write next </a:t>
            </a:r>
            <a:r>
              <a:rPr lang="en-US" sz="2600" dirty="0">
                <a:solidFill>
                  <a:schemeClr val="accent3">
                    <a:lumMod val="75000"/>
                  </a:schemeClr>
                </a:solidFill>
                <a:cs typeface="Times New Roman" pitchFamily="18" charset="0"/>
              </a:rPr>
              <a:t>– appends to the end of the file and advances the end of the newly written data (new end of file)</a:t>
            </a:r>
          </a:p>
          <a:p>
            <a:pPr algn="just">
              <a:spcBef>
                <a:spcPts val="1200"/>
              </a:spcBef>
            </a:pPr>
            <a:r>
              <a:rPr lang="en-US" sz="2600" dirty="0">
                <a:solidFill>
                  <a:schemeClr val="accent3">
                    <a:lumMod val="75000"/>
                  </a:schemeClr>
                </a:solidFill>
                <a:cs typeface="Times New Roman" pitchFamily="18" charset="0"/>
              </a:rPr>
              <a:t>For example magnetic tapes store information in sequential manner and retrieval is performed in the same manner</a:t>
            </a:r>
          </a:p>
          <a:p>
            <a:pPr algn="just"/>
            <a:endParaRPr lang="en-US" sz="2600" dirty="0">
              <a:solidFill>
                <a:schemeClr val="accent3">
                  <a:lumMod val="75000"/>
                </a:schemeClr>
              </a:solidFill>
              <a:cs typeface="Times New Roman"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27"/>
          <p:cNvPicPr>
            <a:picLocks noChangeAspect="1" noChangeArrowheads="1"/>
          </p:cNvPicPr>
          <p:nvPr/>
        </p:nvPicPr>
        <p:blipFill>
          <a:blip r:embed="rId2"/>
          <a:srcRect l="3084" t="32559" r="2750" b="34116"/>
          <a:stretch>
            <a:fillRect/>
          </a:stretch>
        </p:blipFill>
        <p:spPr bwMode="auto">
          <a:xfrm>
            <a:off x="2208212" y="2438400"/>
            <a:ext cx="8752045" cy="2438400"/>
          </a:xfrm>
          <a:prstGeom prst="rect">
            <a:avLst/>
          </a:prstGeom>
          <a:noFill/>
          <a:ln w="38100" cmpd="dbl">
            <a:solidFill>
              <a:srgbClr val="CC6600"/>
            </a:solidFill>
            <a:miter lim="800000"/>
            <a:headEnd/>
            <a:tailEnd/>
          </a:ln>
        </p:spPr>
      </p:pic>
      <p:sp>
        <p:nvSpPr>
          <p:cNvPr id="9" name="Title 8"/>
          <p:cNvSpPr>
            <a:spLocks noGrp="1"/>
          </p:cNvSpPr>
          <p:nvPr>
            <p:ph type="title"/>
          </p:nvPr>
        </p:nvSpPr>
        <p:spPr/>
        <p:txBody>
          <a:bodyPr>
            <a:normAutofit/>
          </a:bodyPr>
          <a:lstStyle/>
          <a:p>
            <a:pPr lvl="1" algn="ctr" rtl="0">
              <a:lnSpc>
                <a:spcPct val="90000"/>
              </a:lnSpc>
              <a:spcBef>
                <a:spcPct val="0"/>
              </a:spcBef>
            </a:pPr>
            <a:r>
              <a:rPr lang="en-US" sz="3600" kern="1200" dirty="0">
                <a:solidFill>
                  <a:srgbClr val="3399FF"/>
                </a:solidFill>
                <a:latin typeface="+mj-lt"/>
                <a:ea typeface="+mj-ea"/>
                <a:cs typeface="+mj-cs"/>
              </a:rPr>
              <a:t>Sequential Access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Direct Access</a:t>
            </a:r>
          </a:p>
        </p:txBody>
      </p:sp>
      <p:sp>
        <p:nvSpPr>
          <p:cNvPr id="3" name="Content Placeholder 2"/>
          <p:cNvSpPr>
            <a:spLocks noGrp="1"/>
          </p:cNvSpPr>
          <p:nvPr>
            <p:ph idx="1"/>
          </p:nvPr>
        </p:nvSpPr>
        <p:spPr>
          <a:xfrm>
            <a:off x="227012" y="1295400"/>
            <a:ext cx="11582400" cy="5334000"/>
          </a:xfrm>
        </p:spPr>
        <p:txBody>
          <a:bodyPr>
            <a:normAutofit/>
          </a:bodyPr>
          <a:lstStyle/>
          <a:p>
            <a:pPr algn="just">
              <a:lnSpc>
                <a:spcPct val="110000"/>
              </a:lnSpc>
              <a:spcBef>
                <a:spcPts val="1200"/>
              </a:spcBef>
            </a:pPr>
            <a:r>
              <a:rPr lang="en-US" sz="2200" dirty="0"/>
              <a:t> </a:t>
            </a:r>
            <a:r>
              <a:rPr lang="en-US" sz="2600" dirty="0">
                <a:solidFill>
                  <a:schemeClr val="accent3">
                    <a:lumMod val="75000"/>
                  </a:schemeClr>
                </a:solidFill>
                <a:cs typeface="Times New Roman" pitchFamily="18" charset="0"/>
              </a:rPr>
              <a:t>A file is made up of </a:t>
            </a:r>
            <a:r>
              <a:rPr lang="en-US" sz="2600" dirty="0">
                <a:solidFill>
                  <a:srgbClr val="C00000"/>
                </a:solidFill>
                <a:cs typeface="Times New Roman" pitchFamily="18" charset="0"/>
              </a:rPr>
              <a:t>fixed length logical records that allow programs to read and write records rapidly in no particular order</a:t>
            </a:r>
          </a:p>
          <a:p>
            <a:pPr algn="just">
              <a:lnSpc>
                <a:spcPct val="110000"/>
              </a:lnSpc>
              <a:spcBef>
                <a:spcPts val="1200"/>
              </a:spcBef>
            </a:pPr>
            <a:r>
              <a:rPr lang="en-US" sz="2600" dirty="0">
                <a:solidFill>
                  <a:schemeClr val="accent3">
                    <a:lumMod val="75000"/>
                  </a:schemeClr>
                </a:solidFill>
                <a:cs typeface="Times New Roman" pitchFamily="18" charset="0"/>
              </a:rPr>
              <a:t>It is based on the disk model of the file and it </a:t>
            </a:r>
            <a:r>
              <a:rPr lang="en-US" sz="2600" dirty="0">
                <a:solidFill>
                  <a:srgbClr val="C00000"/>
                </a:solidFill>
                <a:cs typeface="Times New Roman" pitchFamily="18" charset="0"/>
              </a:rPr>
              <a:t>allows random access </a:t>
            </a:r>
            <a:r>
              <a:rPr lang="en-US" sz="2600" dirty="0">
                <a:solidFill>
                  <a:schemeClr val="accent3">
                    <a:lumMod val="75000"/>
                  </a:schemeClr>
                </a:solidFill>
                <a:cs typeface="Times New Roman" pitchFamily="18" charset="0"/>
              </a:rPr>
              <a:t>to any block</a:t>
            </a:r>
          </a:p>
          <a:p>
            <a:pPr algn="just">
              <a:lnSpc>
                <a:spcPct val="110000"/>
              </a:lnSpc>
              <a:spcBef>
                <a:spcPts val="1200"/>
              </a:spcBef>
            </a:pPr>
            <a:r>
              <a:rPr lang="en-US" sz="2600" dirty="0">
                <a:solidFill>
                  <a:schemeClr val="accent3">
                    <a:lumMod val="75000"/>
                  </a:schemeClr>
                </a:solidFill>
                <a:cs typeface="Times New Roman" pitchFamily="18" charset="0"/>
              </a:rPr>
              <a:t>For direct access the file is treated as a numbered sequence of blocks or records</a:t>
            </a:r>
          </a:p>
          <a:p>
            <a:pPr algn="just">
              <a:lnSpc>
                <a:spcPct val="110000"/>
              </a:lnSpc>
              <a:spcBef>
                <a:spcPts val="1200"/>
              </a:spcBef>
            </a:pPr>
            <a:r>
              <a:rPr lang="en-US" sz="2600" dirty="0">
                <a:solidFill>
                  <a:schemeClr val="accent3">
                    <a:lumMod val="75000"/>
                  </a:schemeClr>
                </a:solidFill>
                <a:cs typeface="Times New Roman" pitchFamily="18" charset="0"/>
              </a:rPr>
              <a:t>Hence we may read a block 12, then block 57 and then write block 6</a:t>
            </a:r>
          </a:p>
          <a:p>
            <a:pPr algn="just">
              <a:lnSpc>
                <a:spcPct val="110000"/>
              </a:lnSpc>
              <a:spcBef>
                <a:spcPts val="1200"/>
              </a:spcBef>
            </a:pPr>
            <a:r>
              <a:rPr lang="en-US" sz="2600" dirty="0">
                <a:solidFill>
                  <a:schemeClr val="accent3">
                    <a:lumMod val="75000"/>
                  </a:schemeClr>
                </a:solidFill>
                <a:cs typeface="Times New Roman" pitchFamily="18" charset="0"/>
              </a:rPr>
              <a:t>There is no restriction on the order of reading or writing for a direct access file</a:t>
            </a:r>
          </a:p>
          <a:p>
            <a:pPr algn="just"/>
            <a:r>
              <a:rPr lang="en-US" sz="2800" dirty="0">
                <a:solidFill>
                  <a:srgbClr val="C00000"/>
                </a:solidFill>
              </a:rPr>
              <a:t>read n </a:t>
            </a:r>
            <a:r>
              <a:rPr lang="en-US" sz="2600" dirty="0">
                <a:solidFill>
                  <a:schemeClr val="accent3">
                    <a:lumMod val="75000"/>
                  </a:schemeClr>
                </a:solidFill>
                <a:cs typeface="Times New Roman" pitchFamily="18" charset="0"/>
              </a:rPr>
              <a:t>and</a:t>
            </a:r>
            <a:r>
              <a:rPr lang="en-US" sz="2800" dirty="0">
                <a:solidFill>
                  <a:srgbClr val="C00000"/>
                </a:solidFill>
              </a:rPr>
              <a:t> write n </a:t>
            </a:r>
            <a:r>
              <a:rPr lang="en-US" sz="2600" dirty="0">
                <a:solidFill>
                  <a:schemeClr val="accent3">
                    <a:lumMod val="75000"/>
                  </a:schemeClr>
                </a:solidFill>
                <a:cs typeface="Times New Roman" pitchFamily="18" charset="0"/>
              </a:rPr>
              <a:t>instead of read next and write next</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Simulation of sequential access on a direct-access file</a:t>
            </a:r>
          </a:p>
        </p:txBody>
      </p:sp>
      <p:pic>
        <p:nvPicPr>
          <p:cNvPr id="4" name="Picture 6"/>
          <p:cNvPicPr>
            <a:picLocks noGrp="1" noChangeAspect="1" noChangeArrowheads="1"/>
          </p:cNvPicPr>
          <p:nvPr>
            <p:ph idx="1"/>
          </p:nvPr>
        </p:nvPicPr>
        <p:blipFill>
          <a:blip r:embed="rId2" cstate="print"/>
          <a:stretch>
            <a:fillRect/>
          </a:stretch>
        </p:blipFill>
        <p:spPr bwMode="auto">
          <a:xfrm>
            <a:off x="1522413" y="2154400"/>
            <a:ext cx="9601200" cy="3539799"/>
          </a:xfrm>
          <a:prstGeom prst="rect">
            <a:avLst/>
          </a:prstGeo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Indexed Sequential Access</a:t>
            </a:r>
          </a:p>
        </p:txBody>
      </p:sp>
      <p:sp>
        <p:nvSpPr>
          <p:cNvPr id="3" name="Content Placeholder 2"/>
          <p:cNvSpPr>
            <a:spLocks noGrp="1"/>
          </p:cNvSpPr>
          <p:nvPr>
            <p:ph idx="1"/>
          </p:nvPr>
        </p:nvSpPr>
        <p:spPr>
          <a:xfrm>
            <a:off x="531812" y="1828800"/>
            <a:ext cx="11353800" cy="4191000"/>
          </a:xfrm>
        </p:spPr>
        <p:txBody>
          <a:bodyPr>
            <a:normAutofit/>
          </a:bodyPr>
          <a:lstStyle/>
          <a:p>
            <a:pPr algn="just">
              <a:spcBef>
                <a:spcPts val="1200"/>
              </a:spcBef>
            </a:pPr>
            <a:r>
              <a:rPr lang="en-US" sz="2600" dirty="0">
                <a:solidFill>
                  <a:schemeClr val="accent3">
                    <a:lumMod val="75000"/>
                  </a:schemeClr>
                </a:solidFill>
                <a:cs typeface="Times New Roman" pitchFamily="18" charset="0"/>
              </a:rPr>
              <a:t>Built up on base of sequential access</a:t>
            </a:r>
          </a:p>
          <a:p>
            <a:pPr algn="just">
              <a:spcBef>
                <a:spcPts val="1200"/>
              </a:spcBef>
            </a:pPr>
            <a:r>
              <a:rPr lang="en-US" sz="2600" dirty="0">
                <a:solidFill>
                  <a:schemeClr val="accent3">
                    <a:lumMod val="75000"/>
                  </a:schemeClr>
                </a:solidFill>
                <a:cs typeface="Times New Roman" pitchFamily="18" charset="0"/>
              </a:rPr>
              <a:t>An index is created for each file which contains pointers to various blocks</a:t>
            </a:r>
          </a:p>
          <a:p>
            <a:pPr algn="just">
              <a:spcBef>
                <a:spcPts val="1200"/>
              </a:spcBef>
            </a:pPr>
            <a:r>
              <a:rPr lang="en-US" sz="2600" dirty="0">
                <a:solidFill>
                  <a:srgbClr val="C00000"/>
                </a:solidFill>
                <a:cs typeface="Times New Roman" pitchFamily="18" charset="0"/>
              </a:rPr>
              <a:t>Index is searched sequentially and its pointer is used to access the file directly</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cstate="print"/>
          <a:srcRect/>
          <a:stretch>
            <a:fillRect/>
          </a:stretch>
        </p:blipFill>
        <p:spPr bwMode="auto">
          <a:xfrm>
            <a:off x="150812" y="1219200"/>
            <a:ext cx="11790995" cy="4900612"/>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Directory Systems</a:t>
            </a:r>
          </a:p>
        </p:txBody>
      </p:sp>
      <p:sp>
        <p:nvSpPr>
          <p:cNvPr id="3" name="Content Placeholder 2"/>
          <p:cNvSpPr>
            <a:spLocks noGrp="1"/>
          </p:cNvSpPr>
          <p:nvPr>
            <p:ph idx="1"/>
          </p:nvPr>
        </p:nvSpPr>
        <p:spPr>
          <a:xfrm>
            <a:off x="228599" y="1295400"/>
            <a:ext cx="11885613" cy="1295400"/>
          </a:xfrm>
        </p:spPr>
        <p:txBody>
          <a:bodyPr>
            <a:noAutofit/>
          </a:bodyPr>
          <a:lstStyle/>
          <a:p>
            <a:pPr algn="just"/>
            <a:r>
              <a:rPr lang="en-US" sz="2600" dirty="0">
                <a:solidFill>
                  <a:schemeClr val="accent3">
                    <a:lumMod val="75000"/>
                  </a:schemeClr>
                </a:solidFill>
                <a:cs typeface="Times New Roman" pitchFamily="18" charset="0"/>
              </a:rPr>
              <a:t>Similar to symbol table that translates file names into their directory entries</a:t>
            </a:r>
          </a:p>
          <a:p>
            <a:pPr algn="just"/>
            <a:r>
              <a:rPr lang="en-US" sz="2600" dirty="0">
                <a:solidFill>
                  <a:schemeClr val="accent3">
                    <a:lumMod val="75000"/>
                  </a:schemeClr>
                </a:solidFill>
                <a:cs typeface="Times New Roman" pitchFamily="18" charset="0"/>
              </a:rPr>
              <a:t>Can be organized in many ways</a:t>
            </a:r>
          </a:p>
          <a:p>
            <a:pPr algn="just"/>
            <a:endParaRPr lang="en-US" sz="2600" dirty="0">
              <a:solidFill>
                <a:schemeClr val="accent3">
                  <a:lumMod val="75000"/>
                </a:schemeClr>
              </a:solidFill>
              <a:cs typeface="Times New Roman" pitchFamily="18" charset="0"/>
            </a:endParaRPr>
          </a:p>
        </p:txBody>
      </p:sp>
      <p:grpSp>
        <p:nvGrpSpPr>
          <p:cNvPr id="4" name="Group 3"/>
          <p:cNvGrpSpPr/>
          <p:nvPr/>
        </p:nvGrpSpPr>
        <p:grpSpPr>
          <a:xfrm>
            <a:off x="3122612" y="2971800"/>
            <a:ext cx="5734050" cy="3524250"/>
            <a:chOff x="990600" y="1962150"/>
            <a:chExt cx="5734050" cy="3524250"/>
          </a:xfrm>
        </p:grpSpPr>
        <p:sp>
          <p:nvSpPr>
            <p:cNvPr id="5" name="Oval 4"/>
            <p:cNvSpPr>
              <a:spLocks noChangeArrowheads="1"/>
            </p:cNvSpPr>
            <p:nvPr/>
          </p:nvSpPr>
          <p:spPr bwMode="auto">
            <a:xfrm>
              <a:off x="2819400" y="2286000"/>
              <a:ext cx="533400" cy="457200"/>
            </a:xfrm>
            <a:prstGeom prst="ellipse">
              <a:avLst/>
            </a:prstGeom>
            <a:solidFill>
              <a:schemeClr val="bg1"/>
            </a:solidFill>
            <a:ln w="9525">
              <a:solidFill>
                <a:schemeClr val="tx1"/>
              </a:solidFill>
              <a:round/>
              <a:headEnd/>
              <a:tailEnd/>
            </a:ln>
          </p:spPr>
          <p:txBody>
            <a:bodyPr wrap="none" anchor="ctr"/>
            <a:lstStyle/>
            <a:p>
              <a:endParaRPr lang="en-US" sz="2000">
                <a:solidFill>
                  <a:srgbClr val="C00000"/>
                </a:solidFill>
              </a:endParaRPr>
            </a:p>
          </p:txBody>
        </p:sp>
        <p:sp>
          <p:nvSpPr>
            <p:cNvPr id="6" name="Oval 5"/>
            <p:cNvSpPr>
              <a:spLocks noChangeArrowheads="1"/>
            </p:cNvSpPr>
            <p:nvPr/>
          </p:nvSpPr>
          <p:spPr bwMode="auto">
            <a:xfrm>
              <a:off x="3581400" y="2286000"/>
              <a:ext cx="533400" cy="457200"/>
            </a:xfrm>
            <a:prstGeom prst="ellipse">
              <a:avLst/>
            </a:prstGeom>
            <a:solidFill>
              <a:schemeClr val="bg1"/>
            </a:solidFill>
            <a:ln w="9525">
              <a:solidFill>
                <a:schemeClr val="tx1"/>
              </a:solidFill>
              <a:round/>
              <a:headEnd/>
              <a:tailEnd/>
            </a:ln>
          </p:spPr>
          <p:txBody>
            <a:bodyPr wrap="none" anchor="ctr"/>
            <a:lstStyle/>
            <a:p>
              <a:endParaRPr lang="en-US" sz="2000">
                <a:solidFill>
                  <a:srgbClr val="C00000"/>
                </a:solidFill>
              </a:endParaRPr>
            </a:p>
          </p:txBody>
        </p:sp>
        <p:sp>
          <p:nvSpPr>
            <p:cNvPr id="7" name="Oval 6"/>
            <p:cNvSpPr>
              <a:spLocks noChangeArrowheads="1"/>
            </p:cNvSpPr>
            <p:nvPr/>
          </p:nvSpPr>
          <p:spPr bwMode="auto">
            <a:xfrm>
              <a:off x="4343400" y="2286000"/>
              <a:ext cx="533400" cy="457200"/>
            </a:xfrm>
            <a:prstGeom prst="ellipse">
              <a:avLst/>
            </a:prstGeom>
            <a:solidFill>
              <a:schemeClr val="bg1"/>
            </a:solidFill>
            <a:ln w="9525">
              <a:solidFill>
                <a:schemeClr val="tx1"/>
              </a:solidFill>
              <a:round/>
              <a:headEnd/>
              <a:tailEnd/>
            </a:ln>
          </p:spPr>
          <p:txBody>
            <a:bodyPr wrap="none" anchor="ctr"/>
            <a:lstStyle/>
            <a:p>
              <a:endParaRPr lang="en-US" sz="2000">
                <a:solidFill>
                  <a:srgbClr val="C00000"/>
                </a:solidFill>
              </a:endParaRPr>
            </a:p>
          </p:txBody>
        </p:sp>
        <p:sp>
          <p:nvSpPr>
            <p:cNvPr id="8" name="Oval 7"/>
            <p:cNvSpPr>
              <a:spLocks noChangeArrowheads="1"/>
            </p:cNvSpPr>
            <p:nvPr/>
          </p:nvSpPr>
          <p:spPr bwMode="auto">
            <a:xfrm>
              <a:off x="5105400" y="2286000"/>
              <a:ext cx="533400" cy="457200"/>
            </a:xfrm>
            <a:prstGeom prst="ellipse">
              <a:avLst/>
            </a:prstGeom>
            <a:solidFill>
              <a:schemeClr val="bg1"/>
            </a:solidFill>
            <a:ln w="9525">
              <a:solidFill>
                <a:schemeClr val="tx1"/>
              </a:solidFill>
              <a:round/>
              <a:headEnd/>
              <a:tailEnd/>
            </a:ln>
          </p:spPr>
          <p:txBody>
            <a:bodyPr wrap="none" anchor="ctr"/>
            <a:lstStyle/>
            <a:p>
              <a:endParaRPr lang="en-US" sz="2000">
                <a:solidFill>
                  <a:srgbClr val="C00000"/>
                </a:solidFill>
              </a:endParaRPr>
            </a:p>
          </p:txBody>
        </p:sp>
        <p:sp>
          <p:nvSpPr>
            <p:cNvPr id="9" name="Oval 8"/>
            <p:cNvSpPr>
              <a:spLocks noChangeArrowheads="1"/>
            </p:cNvSpPr>
            <p:nvPr/>
          </p:nvSpPr>
          <p:spPr bwMode="auto">
            <a:xfrm>
              <a:off x="5867400" y="2590800"/>
              <a:ext cx="533400" cy="457200"/>
            </a:xfrm>
            <a:prstGeom prst="ellipse">
              <a:avLst/>
            </a:prstGeom>
            <a:solidFill>
              <a:schemeClr val="bg1"/>
            </a:solidFill>
            <a:ln w="9525">
              <a:solidFill>
                <a:schemeClr val="tx1"/>
              </a:solidFill>
              <a:round/>
              <a:headEnd/>
              <a:tailEnd/>
            </a:ln>
          </p:spPr>
          <p:txBody>
            <a:bodyPr wrap="none" anchor="ctr"/>
            <a:lstStyle/>
            <a:p>
              <a:endParaRPr lang="en-US" sz="2000">
                <a:solidFill>
                  <a:srgbClr val="C00000"/>
                </a:solidFill>
              </a:endParaRPr>
            </a:p>
          </p:txBody>
        </p:sp>
        <p:sp>
          <p:nvSpPr>
            <p:cNvPr id="10" name="Rectangle 10"/>
            <p:cNvSpPr>
              <a:spLocks noChangeArrowheads="1"/>
            </p:cNvSpPr>
            <p:nvPr/>
          </p:nvSpPr>
          <p:spPr bwMode="auto">
            <a:xfrm>
              <a:off x="2819400" y="4267200"/>
              <a:ext cx="457200" cy="6096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C00000"/>
                  </a:solidFill>
                </a:rPr>
                <a:t>F 1</a:t>
              </a:r>
            </a:p>
          </p:txBody>
        </p:sp>
        <p:sp>
          <p:nvSpPr>
            <p:cNvPr id="11" name="Rectangle 11"/>
            <p:cNvSpPr>
              <a:spLocks noChangeArrowheads="1"/>
            </p:cNvSpPr>
            <p:nvPr/>
          </p:nvSpPr>
          <p:spPr bwMode="auto">
            <a:xfrm>
              <a:off x="3581400" y="4267200"/>
              <a:ext cx="457200" cy="5334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C00000"/>
                  </a:solidFill>
                </a:rPr>
                <a:t>F 2</a:t>
              </a:r>
            </a:p>
          </p:txBody>
        </p:sp>
        <p:sp>
          <p:nvSpPr>
            <p:cNvPr id="12" name="Rectangle 12"/>
            <p:cNvSpPr>
              <a:spLocks noChangeArrowheads="1"/>
            </p:cNvSpPr>
            <p:nvPr/>
          </p:nvSpPr>
          <p:spPr bwMode="auto">
            <a:xfrm>
              <a:off x="4343400" y="4267200"/>
              <a:ext cx="457200" cy="8382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C00000"/>
                  </a:solidFill>
                </a:rPr>
                <a:t>F 3</a:t>
              </a:r>
            </a:p>
          </p:txBody>
        </p:sp>
        <p:sp>
          <p:nvSpPr>
            <p:cNvPr id="13" name="Rectangle 13"/>
            <p:cNvSpPr>
              <a:spLocks noChangeArrowheads="1"/>
            </p:cNvSpPr>
            <p:nvPr/>
          </p:nvSpPr>
          <p:spPr bwMode="auto">
            <a:xfrm>
              <a:off x="5105400" y="4267200"/>
              <a:ext cx="457200" cy="4572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C00000"/>
                  </a:solidFill>
                </a:rPr>
                <a:t>F 4</a:t>
              </a:r>
            </a:p>
          </p:txBody>
        </p:sp>
        <p:sp>
          <p:nvSpPr>
            <p:cNvPr id="14" name="Rectangle 14"/>
            <p:cNvSpPr>
              <a:spLocks noChangeArrowheads="1"/>
            </p:cNvSpPr>
            <p:nvPr/>
          </p:nvSpPr>
          <p:spPr bwMode="auto">
            <a:xfrm>
              <a:off x="5867400" y="4648200"/>
              <a:ext cx="457200" cy="609600"/>
            </a:xfrm>
            <a:prstGeom prst="rect">
              <a:avLst/>
            </a:prstGeom>
            <a:solidFill>
              <a:schemeClr val="bg1"/>
            </a:solidFill>
            <a:ln w="9525">
              <a:solidFill>
                <a:schemeClr val="tx1"/>
              </a:solidFill>
              <a:miter lim="800000"/>
              <a:headEnd/>
              <a:tailEnd/>
            </a:ln>
          </p:spPr>
          <p:txBody>
            <a:bodyPr wrap="none" anchor="ctr"/>
            <a:lstStyle/>
            <a:p>
              <a:pPr algn="ctr"/>
              <a:r>
                <a:rPr lang="en-US" sz="2000">
                  <a:solidFill>
                    <a:srgbClr val="C00000"/>
                  </a:solidFill>
                </a:rPr>
                <a:t>F n</a:t>
              </a:r>
            </a:p>
          </p:txBody>
        </p:sp>
        <p:sp>
          <p:nvSpPr>
            <p:cNvPr id="15" name="Line 16"/>
            <p:cNvSpPr>
              <a:spLocks noChangeShapeType="1"/>
            </p:cNvSpPr>
            <p:nvPr/>
          </p:nvSpPr>
          <p:spPr bwMode="auto">
            <a:xfrm>
              <a:off x="3838575" y="2743200"/>
              <a:ext cx="0" cy="1524000"/>
            </a:xfrm>
            <a:prstGeom prst="line">
              <a:avLst/>
            </a:prstGeom>
            <a:noFill/>
            <a:ln w="9525">
              <a:solidFill>
                <a:schemeClr val="tx1"/>
              </a:solidFill>
              <a:round/>
              <a:headEnd/>
              <a:tailEnd type="arrow" w="med" len="med"/>
            </a:ln>
          </p:spPr>
          <p:txBody>
            <a:bodyPr wrap="none" anchor="ctr"/>
            <a:lstStyle/>
            <a:p>
              <a:endParaRPr lang="en-US" sz="2000">
                <a:solidFill>
                  <a:srgbClr val="C00000"/>
                </a:solidFill>
              </a:endParaRPr>
            </a:p>
          </p:txBody>
        </p:sp>
        <p:sp>
          <p:nvSpPr>
            <p:cNvPr id="16" name="Line 17"/>
            <p:cNvSpPr>
              <a:spLocks noChangeShapeType="1"/>
            </p:cNvSpPr>
            <p:nvPr/>
          </p:nvSpPr>
          <p:spPr bwMode="auto">
            <a:xfrm>
              <a:off x="4572000" y="2743200"/>
              <a:ext cx="0" cy="1524000"/>
            </a:xfrm>
            <a:prstGeom prst="line">
              <a:avLst/>
            </a:prstGeom>
            <a:noFill/>
            <a:ln w="9525">
              <a:solidFill>
                <a:schemeClr val="tx1"/>
              </a:solidFill>
              <a:round/>
              <a:headEnd/>
              <a:tailEnd type="arrow" w="med" len="med"/>
            </a:ln>
          </p:spPr>
          <p:txBody>
            <a:bodyPr wrap="none" anchor="ctr"/>
            <a:lstStyle/>
            <a:p>
              <a:endParaRPr lang="en-US" sz="2000">
                <a:solidFill>
                  <a:srgbClr val="C00000"/>
                </a:solidFill>
              </a:endParaRPr>
            </a:p>
          </p:txBody>
        </p:sp>
        <p:sp>
          <p:nvSpPr>
            <p:cNvPr id="17" name="Line 21"/>
            <p:cNvSpPr>
              <a:spLocks noChangeShapeType="1"/>
            </p:cNvSpPr>
            <p:nvPr/>
          </p:nvSpPr>
          <p:spPr bwMode="auto">
            <a:xfrm>
              <a:off x="6096000" y="3048000"/>
              <a:ext cx="0" cy="1600200"/>
            </a:xfrm>
            <a:prstGeom prst="line">
              <a:avLst/>
            </a:prstGeom>
            <a:noFill/>
            <a:ln w="9525">
              <a:solidFill>
                <a:schemeClr val="tx1"/>
              </a:solidFill>
              <a:round/>
              <a:headEnd/>
              <a:tailEnd type="arrow" w="med" len="med"/>
            </a:ln>
          </p:spPr>
          <p:txBody>
            <a:bodyPr wrap="none" anchor="ctr"/>
            <a:lstStyle/>
            <a:p>
              <a:endParaRPr lang="en-US" sz="2000">
                <a:solidFill>
                  <a:srgbClr val="C00000"/>
                </a:solidFill>
              </a:endParaRPr>
            </a:p>
          </p:txBody>
        </p:sp>
        <p:sp>
          <p:nvSpPr>
            <p:cNvPr id="18" name="Line 22"/>
            <p:cNvSpPr>
              <a:spLocks noChangeShapeType="1"/>
            </p:cNvSpPr>
            <p:nvPr/>
          </p:nvSpPr>
          <p:spPr bwMode="auto">
            <a:xfrm>
              <a:off x="5334000" y="2743200"/>
              <a:ext cx="0" cy="1524000"/>
            </a:xfrm>
            <a:prstGeom prst="line">
              <a:avLst/>
            </a:prstGeom>
            <a:noFill/>
            <a:ln w="9525">
              <a:solidFill>
                <a:schemeClr val="tx1"/>
              </a:solidFill>
              <a:round/>
              <a:headEnd/>
              <a:tailEnd type="arrow" w="med" len="med"/>
            </a:ln>
          </p:spPr>
          <p:txBody>
            <a:bodyPr wrap="none" anchor="ctr"/>
            <a:lstStyle/>
            <a:p>
              <a:endParaRPr lang="en-US" sz="2000">
                <a:solidFill>
                  <a:srgbClr val="C00000"/>
                </a:solidFill>
              </a:endParaRPr>
            </a:p>
          </p:txBody>
        </p:sp>
        <p:sp>
          <p:nvSpPr>
            <p:cNvPr id="19" name="Line 23"/>
            <p:cNvSpPr>
              <a:spLocks noChangeShapeType="1"/>
            </p:cNvSpPr>
            <p:nvPr/>
          </p:nvSpPr>
          <p:spPr bwMode="auto">
            <a:xfrm>
              <a:off x="3048000" y="2743200"/>
              <a:ext cx="0" cy="1524000"/>
            </a:xfrm>
            <a:prstGeom prst="line">
              <a:avLst/>
            </a:prstGeom>
            <a:noFill/>
            <a:ln w="9525">
              <a:solidFill>
                <a:schemeClr val="tx1"/>
              </a:solidFill>
              <a:round/>
              <a:headEnd/>
              <a:tailEnd type="arrow" w="med" len="med"/>
            </a:ln>
          </p:spPr>
          <p:txBody>
            <a:bodyPr wrap="none" anchor="ctr"/>
            <a:lstStyle/>
            <a:p>
              <a:endParaRPr lang="en-US" sz="2000">
                <a:solidFill>
                  <a:srgbClr val="C00000"/>
                </a:solidFill>
              </a:endParaRPr>
            </a:p>
          </p:txBody>
        </p:sp>
        <p:sp>
          <p:nvSpPr>
            <p:cNvPr id="20" name="Freeform 24"/>
            <p:cNvSpPr>
              <a:spLocks/>
            </p:cNvSpPr>
            <p:nvPr/>
          </p:nvSpPr>
          <p:spPr bwMode="auto">
            <a:xfrm>
              <a:off x="2538413" y="1962150"/>
              <a:ext cx="4186237" cy="1473200"/>
            </a:xfrm>
            <a:custGeom>
              <a:avLst/>
              <a:gdLst>
                <a:gd name="T0" fmla="*/ 2147483647 w 2637"/>
                <a:gd name="T1" fmla="*/ 2147483647 h 928"/>
                <a:gd name="T2" fmla="*/ 2147483647 w 2637"/>
                <a:gd name="T3" fmla="*/ 2147483647 h 928"/>
                <a:gd name="T4" fmla="*/ 2147483647 w 2637"/>
                <a:gd name="T5" fmla="*/ 2147483647 h 928"/>
                <a:gd name="T6" fmla="*/ 2147483647 w 2637"/>
                <a:gd name="T7" fmla="*/ 2147483647 h 928"/>
                <a:gd name="T8" fmla="*/ 2147483647 w 2637"/>
                <a:gd name="T9" fmla="*/ 0 h 928"/>
                <a:gd name="T10" fmla="*/ 2147483647 w 2637"/>
                <a:gd name="T11" fmla="*/ 2147483647 h 928"/>
                <a:gd name="T12" fmla="*/ 2147483647 w 2637"/>
                <a:gd name="T13" fmla="*/ 2147483647 h 928"/>
                <a:gd name="T14" fmla="*/ 2147483647 w 2637"/>
                <a:gd name="T15" fmla="*/ 2147483647 h 928"/>
                <a:gd name="T16" fmla="*/ 2147483647 w 2637"/>
                <a:gd name="T17" fmla="*/ 2147483647 h 928"/>
                <a:gd name="T18" fmla="*/ 2147483647 w 2637"/>
                <a:gd name="T19" fmla="*/ 2147483647 h 928"/>
                <a:gd name="T20" fmla="*/ 2147483647 w 2637"/>
                <a:gd name="T21" fmla="*/ 2147483647 h 928"/>
                <a:gd name="T22" fmla="*/ 2147483647 w 2637"/>
                <a:gd name="T23" fmla="*/ 2147483647 h 928"/>
                <a:gd name="T24" fmla="*/ 2147483647 w 2637"/>
                <a:gd name="T25" fmla="*/ 2147483647 h 928"/>
                <a:gd name="T26" fmla="*/ 2147483647 w 2637"/>
                <a:gd name="T27" fmla="*/ 2147483647 h 928"/>
                <a:gd name="T28" fmla="*/ 2147483647 w 2637"/>
                <a:gd name="T29" fmla="*/ 2147483647 h 928"/>
                <a:gd name="T30" fmla="*/ 2147483647 w 2637"/>
                <a:gd name="T31" fmla="*/ 2147483647 h 928"/>
                <a:gd name="T32" fmla="*/ 2147483647 w 2637"/>
                <a:gd name="T33" fmla="*/ 2147483647 h 928"/>
                <a:gd name="T34" fmla="*/ 2147483647 w 2637"/>
                <a:gd name="T35" fmla="*/ 2147483647 h 928"/>
                <a:gd name="T36" fmla="*/ 2147483647 w 2637"/>
                <a:gd name="T37" fmla="*/ 2147483647 h 928"/>
                <a:gd name="T38" fmla="*/ 2147483647 w 2637"/>
                <a:gd name="T39" fmla="*/ 2147483647 h 928"/>
                <a:gd name="T40" fmla="*/ 2147483647 w 2637"/>
                <a:gd name="T41" fmla="*/ 2147483647 h 928"/>
                <a:gd name="T42" fmla="*/ 2147483647 w 2637"/>
                <a:gd name="T43" fmla="*/ 2147483647 h 928"/>
                <a:gd name="T44" fmla="*/ 2147483647 w 2637"/>
                <a:gd name="T45" fmla="*/ 2147483647 h 928"/>
                <a:gd name="T46" fmla="*/ 2147483647 w 2637"/>
                <a:gd name="T47" fmla="*/ 2147483647 h 928"/>
                <a:gd name="T48" fmla="*/ 2147483647 w 2637"/>
                <a:gd name="T49" fmla="*/ 2147483647 h 928"/>
                <a:gd name="T50" fmla="*/ 2147483647 w 2637"/>
                <a:gd name="T51" fmla="*/ 2147483647 h 9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37"/>
                <a:gd name="T79" fmla="*/ 0 h 928"/>
                <a:gd name="T80" fmla="*/ 2637 w 2637"/>
                <a:gd name="T81" fmla="*/ 928 h 9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37" h="928">
                  <a:moveTo>
                    <a:pt x="10" y="328"/>
                  </a:moveTo>
                  <a:cubicBezTo>
                    <a:pt x="14" y="291"/>
                    <a:pt x="6" y="248"/>
                    <a:pt x="28" y="219"/>
                  </a:cubicBezTo>
                  <a:cubicBezTo>
                    <a:pt x="124" y="92"/>
                    <a:pt x="264" y="66"/>
                    <a:pt x="410" y="37"/>
                  </a:cubicBezTo>
                  <a:cubicBezTo>
                    <a:pt x="516" y="16"/>
                    <a:pt x="457" y="14"/>
                    <a:pt x="583" y="10"/>
                  </a:cubicBezTo>
                  <a:cubicBezTo>
                    <a:pt x="728" y="5"/>
                    <a:pt x="874" y="3"/>
                    <a:pt x="1019" y="0"/>
                  </a:cubicBezTo>
                  <a:cubicBezTo>
                    <a:pt x="1146" y="3"/>
                    <a:pt x="1274" y="3"/>
                    <a:pt x="1401" y="10"/>
                  </a:cubicBezTo>
                  <a:cubicBezTo>
                    <a:pt x="1485" y="15"/>
                    <a:pt x="1571" y="41"/>
                    <a:pt x="1655" y="55"/>
                  </a:cubicBezTo>
                  <a:cubicBezTo>
                    <a:pt x="1733" y="86"/>
                    <a:pt x="1819" y="108"/>
                    <a:pt x="1901" y="128"/>
                  </a:cubicBezTo>
                  <a:cubicBezTo>
                    <a:pt x="1942" y="148"/>
                    <a:pt x="1975" y="152"/>
                    <a:pt x="2019" y="164"/>
                  </a:cubicBezTo>
                  <a:cubicBezTo>
                    <a:pt x="2098" y="185"/>
                    <a:pt x="2162" y="200"/>
                    <a:pt x="2246" y="210"/>
                  </a:cubicBezTo>
                  <a:cubicBezTo>
                    <a:pt x="2293" y="226"/>
                    <a:pt x="2338" y="230"/>
                    <a:pt x="2382" y="255"/>
                  </a:cubicBezTo>
                  <a:cubicBezTo>
                    <a:pt x="2439" y="287"/>
                    <a:pt x="2477" y="343"/>
                    <a:pt x="2519" y="391"/>
                  </a:cubicBezTo>
                  <a:cubicBezTo>
                    <a:pt x="2536" y="410"/>
                    <a:pt x="2562" y="423"/>
                    <a:pt x="2573" y="446"/>
                  </a:cubicBezTo>
                  <a:cubicBezTo>
                    <a:pt x="2594" y="488"/>
                    <a:pt x="2606" y="529"/>
                    <a:pt x="2619" y="573"/>
                  </a:cubicBezTo>
                  <a:cubicBezTo>
                    <a:pt x="2624" y="591"/>
                    <a:pt x="2637" y="628"/>
                    <a:pt x="2637" y="628"/>
                  </a:cubicBezTo>
                  <a:cubicBezTo>
                    <a:pt x="2634" y="654"/>
                    <a:pt x="2634" y="707"/>
                    <a:pt x="2619" y="737"/>
                  </a:cubicBezTo>
                  <a:cubicBezTo>
                    <a:pt x="2582" y="812"/>
                    <a:pt x="2477" y="854"/>
                    <a:pt x="2401" y="873"/>
                  </a:cubicBezTo>
                  <a:cubicBezTo>
                    <a:pt x="2341" y="911"/>
                    <a:pt x="2270" y="909"/>
                    <a:pt x="2201" y="919"/>
                  </a:cubicBezTo>
                  <a:cubicBezTo>
                    <a:pt x="1832" y="915"/>
                    <a:pt x="1500" y="928"/>
                    <a:pt x="1146" y="873"/>
                  </a:cubicBezTo>
                  <a:cubicBezTo>
                    <a:pt x="917" y="837"/>
                    <a:pt x="702" y="728"/>
                    <a:pt x="474" y="700"/>
                  </a:cubicBezTo>
                  <a:cubicBezTo>
                    <a:pt x="465" y="697"/>
                    <a:pt x="455" y="695"/>
                    <a:pt x="446" y="691"/>
                  </a:cubicBezTo>
                  <a:cubicBezTo>
                    <a:pt x="434" y="686"/>
                    <a:pt x="423" y="677"/>
                    <a:pt x="410" y="673"/>
                  </a:cubicBezTo>
                  <a:cubicBezTo>
                    <a:pt x="297" y="636"/>
                    <a:pt x="185" y="632"/>
                    <a:pt x="83" y="564"/>
                  </a:cubicBezTo>
                  <a:cubicBezTo>
                    <a:pt x="47" y="512"/>
                    <a:pt x="45" y="458"/>
                    <a:pt x="28" y="400"/>
                  </a:cubicBezTo>
                  <a:cubicBezTo>
                    <a:pt x="28" y="400"/>
                    <a:pt x="5" y="332"/>
                    <a:pt x="1" y="319"/>
                  </a:cubicBezTo>
                  <a:cubicBezTo>
                    <a:pt x="0" y="315"/>
                    <a:pt x="7" y="325"/>
                    <a:pt x="10" y="328"/>
                  </a:cubicBezTo>
                  <a:close/>
                </a:path>
              </a:pathLst>
            </a:custGeom>
            <a:noFill/>
            <a:ln w="9525">
              <a:solidFill>
                <a:schemeClr val="tx1"/>
              </a:solidFill>
              <a:round/>
              <a:headEnd/>
              <a:tailEnd/>
            </a:ln>
          </p:spPr>
          <p:txBody>
            <a:bodyPr wrap="none" anchor="ctr"/>
            <a:lstStyle/>
            <a:p>
              <a:endParaRPr lang="en-US" sz="2000">
                <a:solidFill>
                  <a:srgbClr val="C00000"/>
                </a:solidFill>
              </a:endParaRPr>
            </a:p>
          </p:txBody>
        </p:sp>
        <p:sp>
          <p:nvSpPr>
            <p:cNvPr id="21" name="Freeform 25"/>
            <p:cNvSpPr>
              <a:spLocks/>
            </p:cNvSpPr>
            <p:nvPr/>
          </p:nvSpPr>
          <p:spPr bwMode="auto">
            <a:xfrm>
              <a:off x="2362200" y="3886200"/>
              <a:ext cx="4262438" cy="1600200"/>
            </a:xfrm>
            <a:custGeom>
              <a:avLst/>
              <a:gdLst>
                <a:gd name="T0" fmla="*/ 2147483647 w 2637"/>
                <a:gd name="T1" fmla="*/ 2147483647 h 928"/>
                <a:gd name="T2" fmla="*/ 2147483647 w 2637"/>
                <a:gd name="T3" fmla="*/ 2147483647 h 928"/>
                <a:gd name="T4" fmla="*/ 2147483647 w 2637"/>
                <a:gd name="T5" fmla="*/ 2147483647 h 928"/>
                <a:gd name="T6" fmla="*/ 2147483647 w 2637"/>
                <a:gd name="T7" fmla="*/ 2147483647 h 928"/>
                <a:gd name="T8" fmla="*/ 2147483647 w 2637"/>
                <a:gd name="T9" fmla="*/ 0 h 928"/>
                <a:gd name="T10" fmla="*/ 2147483647 w 2637"/>
                <a:gd name="T11" fmla="*/ 2147483647 h 928"/>
                <a:gd name="T12" fmla="*/ 2147483647 w 2637"/>
                <a:gd name="T13" fmla="*/ 2147483647 h 928"/>
                <a:gd name="T14" fmla="*/ 2147483647 w 2637"/>
                <a:gd name="T15" fmla="*/ 2147483647 h 928"/>
                <a:gd name="T16" fmla="*/ 2147483647 w 2637"/>
                <a:gd name="T17" fmla="*/ 2147483647 h 928"/>
                <a:gd name="T18" fmla="*/ 2147483647 w 2637"/>
                <a:gd name="T19" fmla="*/ 2147483647 h 928"/>
                <a:gd name="T20" fmla="*/ 2147483647 w 2637"/>
                <a:gd name="T21" fmla="*/ 2147483647 h 928"/>
                <a:gd name="T22" fmla="*/ 2147483647 w 2637"/>
                <a:gd name="T23" fmla="*/ 2147483647 h 928"/>
                <a:gd name="T24" fmla="*/ 2147483647 w 2637"/>
                <a:gd name="T25" fmla="*/ 2147483647 h 928"/>
                <a:gd name="T26" fmla="*/ 2147483647 w 2637"/>
                <a:gd name="T27" fmla="*/ 2147483647 h 928"/>
                <a:gd name="T28" fmla="*/ 2147483647 w 2637"/>
                <a:gd name="T29" fmla="*/ 2147483647 h 928"/>
                <a:gd name="T30" fmla="*/ 2147483647 w 2637"/>
                <a:gd name="T31" fmla="*/ 2147483647 h 928"/>
                <a:gd name="T32" fmla="*/ 2147483647 w 2637"/>
                <a:gd name="T33" fmla="*/ 2147483647 h 928"/>
                <a:gd name="T34" fmla="*/ 2147483647 w 2637"/>
                <a:gd name="T35" fmla="*/ 2147483647 h 928"/>
                <a:gd name="T36" fmla="*/ 2147483647 w 2637"/>
                <a:gd name="T37" fmla="*/ 2147483647 h 928"/>
                <a:gd name="T38" fmla="*/ 2147483647 w 2637"/>
                <a:gd name="T39" fmla="*/ 2147483647 h 928"/>
                <a:gd name="T40" fmla="*/ 2147483647 w 2637"/>
                <a:gd name="T41" fmla="*/ 2147483647 h 928"/>
                <a:gd name="T42" fmla="*/ 2147483647 w 2637"/>
                <a:gd name="T43" fmla="*/ 2147483647 h 928"/>
                <a:gd name="T44" fmla="*/ 2147483647 w 2637"/>
                <a:gd name="T45" fmla="*/ 2147483647 h 928"/>
                <a:gd name="T46" fmla="*/ 2147483647 w 2637"/>
                <a:gd name="T47" fmla="*/ 2147483647 h 928"/>
                <a:gd name="T48" fmla="*/ 2147483647 w 2637"/>
                <a:gd name="T49" fmla="*/ 2147483647 h 928"/>
                <a:gd name="T50" fmla="*/ 2147483647 w 2637"/>
                <a:gd name="T51" fmla="*/ 2147483647 h 9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37"/>
                <a:gd name="T79" fmla="*/ 0 h 928"/>
                <a:gd name="T80" fmla="*/ 2637 w 2637"/>
                <a:gd name="T81" fmla="*/ 928 h 9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37" h="928">
                  <a:moveTo>
                    <a:pt x="10" y="328"/>
                  </a:moveTo>
                  <a:cubicBezTo>
                    <a:pt x="14" y="291"/>
                    <a:pt x="6" y="248"/>
                    <a:pt x="28" y="219"/>
                  </a:cubicBezTo>
                  <a:cubicBezTo>
                    <a:pt x="124" y="92"/>
                    <a:pt x="264" y="66"/>
                    <a:pt x="410" y="37"/>
                  </a:cubicBezTo>
                  <a:cubicBezTo>
                    <a:pt x="516" y="16"/>
                    <a:pt x="457" y="14"/>
                    <a:pt x="583" y="10"/>
                  </a:cubicBezTo>
                  <a:cubicBezTo>
                    <a:pt x="728" y="5"/>
                    <a:pt x="874" y="3"/>
                    <a:pt x="1019" y="0"/>
                  </a:cubicBezTo>
                  <a:cubicBezTo>
                    <a:pt x="1146" y="3"/>
                    <a:pt x="1274" y="3"/>
                    <a:pt x="1401" y="10"/>
                  </a:cubicBezTo>
                  <a:cubicBezTo>
                    <a:pt x="1485" y="15"/>
                    <a:pt x="1571" y="41"/>
                    <a:pt x="1655" y="55"/>
                  </a:cubicBezTo>
                  <a:cubicBezTo>
                    <a:pt x="1733" y="86"/>
                    <a:pt x="1819" y="108"/>
                    <a:pt x="1901" y="128"/>
                  </a:cubicBezTo>
                  <a:cubicBezTo>
                    <a:pt x="1942" y="148"/>
                    <a:pt x="1975" y="152"/>
                    <a:pt x="2019" y="164"/>
                  </a:cubicBezTo>
                  <a:cubicBezTo>
                    <a:pt x="2098" y="185"/>
                    <a:pt x="2162" y="200"/>
                    <a:pt x="2246" y="210"/>
                  </a:cubicBezTo>
                  <a:cubicBezTo>
                    <a:pt x="2293" y="226"/>
                    <a:pt x="2338" y="230"/>
                    <a:pt x="2382" y="255"/>
                  </a:cubicBezTo>
                  <a:cubicBezTo>
                    <a:pt x="2439" y="287"/>
                    <a:pt x="2477" y="343"/>
                    <a:pt x="2519" y="391"/>
                  </a:cubicBezTo>
                  <a:cubicBezTo>
                    <a:pt x="2536" y="410"/>
                    <a:pt x="2562" y="423"/>
                    <a:pt x="2573" y="446"/>
                  </a:cubicBezTo>
                  <a:cubicBezTo>
                    <a:pt x="2594" y="488"/>
                    <a:pt x="2606" y="529"/>
                    <a:pt x="2619" y="573"/>
                  </a:cubicBezTo>
                  <a:cubicBezTo>
                    <a:pt x="2624" y="591"/>
                    <a:pt x="2637" y="628"/>
                    <a:pt x="2637" y="628"/>
                  </a:cubicBezTo>
                  <a:cubicBezTo>
                    <a:pt x="2634" y="654"/>
                    <a:pt x="2634" y="707"/>
                    <a:pt x="2619" y="737"/>
                  </a:cubicBezTo>
                  <a:cubicBezTo>
                    <a:pt x="2582" y="812"/>
                    <a:pt x="2477" y="854"/>
                    <a:pt x="2401" y="873"/>
                  </a:cubicBezTo>
                  <a:cubicBezTo>
                    <a:pt x="2341" y="911"/>
                    <a:pt x="2270" y="909"/>
                    <a:pt x="2201" y="919"/>
                  </a:cubicBezTo>
                  <a:cubicBezTo>
                    <a:pt x="1832" y="915"/>
                    <a:pt x="1500" y="928"/>
                    <a:pt x="1146" y="873"/>
                  </a:cubicBezTo>
                  <a:cubicBezTo>
                    <a:pt x="917" y="837"/>
                    <a:pt x="702" y="728"/>
                    <a:pt x="474" y="700"/>
                  </a:cubicBezTo>
                  <a:cubicBezTo>
                    <a:pt x="465" y="697"/>
                    <a:pt x="455" y="695"/>
                    <a:pt x="446" y="691"/>
                  </a:cubicBezTo>
                  <a:cubicBezTo>
                    <a:pt x="434" y="686"/>
                    <a:pt x="423" y="677"/>
                    <a:pt x="410" y="673"/>
                  </a:cubicBezTo>
                  <a:cubicBezTo>
                    <a:pt x="297" y="636"/>
                    <a:pt x="185" y="632"/>
                    <a:pt x="83" y="564"/>
                  </a:cubicBezTo>
                  <a:cubicBezTo>
                    <a:pt x="47" y="512"/>
                    <a:pt x="45" y="458"/>
                    <a:pt x="28" y="400"/>
                  </a:cubicBezTo>
                  <a:cubicBezTo>
                    <a:pt x="28" y="400"/>
                    <a:pt x="5" y="332"/>
                    <a:pt x="1" y="319"/>
                  </a:cubicBezTo>
                  <a:cubicBezTo>
                    <a:pt x="0" y="315"/>
                    <a:pt x="7" y="325"/>
                    <a:pt x="10" y="328"/>
                  </a:cubicBezTo>
                  <a:close/>
                </a:path>
              </a:pathLst>
            </a:custGeom>
            <a:noFill/>
            <a:ln w="9525">
              <a:solidFill>
                <a:schemeClr val="tx1"/>
              </a:solidFill>
              <a:round/>
              <a:headEnd/>
              <a:tailEnd/>
            </a:ln>
          </p:spPr>
          <p:txBody>
            <a:bodyPr wrap="none" anchor="ctr"/>
            <a:lstStyle/>
            <a:p>
              <a:endParaRPr lang="en-US" sz="2000">
                <a:solidFill>
                  <a:srgbClr val="C00000"/>
                </a:solidFill>
              </a:endParaRPr>
            </a:p>
          </p:txBody>
        </p:sp>
        <p:sp>
          <p:nvSpPr>
            <p:cNvPr id="22" name="Text Box 26"/>
            <p:cNvSpPr txBox="1">
              <a:spLocks noChangeArrowheads="1"/>
            </p:cNvSpPr>
            <p:nvPr/>
          </p:nvSpPr>
          <p:spPr bwMode="auto">
            <a:xfrm>
              <a:off x="990600" y="2343150"/>
              <a:ext cx="1519968"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rgbClr val="C00000"/>
                  </a:solidFill>
                </a:rPr>
                <a:t>Directory</a:t>
              </a:r>
            </a:p>
          </p:txBody>
        </p:sp>
        <p:sp>
          <p:nvSpPr>
            <p:cNvPr id="23" name="Text Box 27"/>
            <p:cNvSpPr txBox="1">
              <a:spLocks noChangeArrowheads="1"/>
            </p:cNvSpPr>
            <p:nvPr/>
          </p:nvSpPr>
          <p:spPr bwMode="auto">
            <a:xfrm>
              <a:off x="1435100" y="4191000"/>
              <a:ext cx="851515"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rgbClr val="C00000"/>
                  </a:solidFill>
                </a:rPr>
                <a:t>Files</a:t>
              </a:r>
            </a:p>
          </p:txBody>
        </p: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Directory Systems</a:t>
            </a:r>
          </a:p>
        </p:txBody>
      </p:sp>
      <p:sp>
        <p:nvSpPr>
          <p:cNvPr id="3" name="Content Placeholder 2"/>
          <p:cNvSpPr>
            <a:spLocks noGrp="1"/>
          </p:cNvSpPr>
          <p:nvPr>
            <p:ph idx="1"/>
          </p:nvPr>
        </p:nvSpPr>
        <p:spPr>
          <a:xfrm>
            <a:off x="303211" y="1828800"/>
            <a:ext cx="11885613" cy="4191000"/>
          </a:xfrm>
        </p:spPr>
        <p:txBody>
          <a:bodyPr>
            <a:noAutofit/>
          </a:bodyPr>
          <a:lstStyle/>
          <a:p>
            <a:pPr algn="just"/>
            <a:r>
              <a:rPr lang="en-US" sz="2600" dirty="0">
                <a:solidFill>
                  <a:schemeClr val="accent3">
                    <a:lumMod val="75000"/>
                  </a:schemeClr>
                </a:solidFill>
                <a:cs typeface="Times New Roman" pitchFamily="18" charset="0"/>
              </a:rPr>
              <a:t>Operations performed on directories :</a:t>
            </a:r>
          </a:p>
          <a:p>
            <a:pPr lvl="1" algn="just"/>
            <a:r>
              <a:rPr lang="en-US" sz="2600" dirty="0">
                <a:solidFill>
                  <a:schemeClr val="accent3">
                    <a:lumMod val="75000"/>
                  </a:schemeClr>
                </a:solidFill>
                <a:cs typeface="Times New Roman" pitchFamily="18" charset="0"/>
              </a:rPr>
              <a:t>Search </a:t>
            </a:r>
          </a:p>
          <a:p>
            <a:pPr lvl="1" algn="just"/>
            <a:r>
              <a:rPr lang="en-US" sz="2600" dirty="0">
                <a:solidFill>
                  <a:schemeClr val="accent3">
                    <a:lumMod val="75000"/>
                  </a:schemeClr>
                </a:solidFill>
                <a:cs typeface="Times New Roman" pitchFamily="18" charset="0"/>
              </a:rPr>
              <a:t>Create</a:t>
            </a:r>
          </a:p>
          <a:p>
            <a:pPr lvl="1" algn="just"/>
            <a:r>
              <a:rPr lang="en-US" sz="2600" dirty="0">
                <a:solidFill>
                  <a:schemeClr val="accent3">
                    <a:lumMod val="75000"/>
                  </a:schemeClr>
                </a:solidFill>
                <a:cs typeface="Times New Roman" pitchFamily="18" charset="0"/>
              </a:rPr>
              <a:t>Delete</a:t>
            </a:r>
          </a:p>
          <a:p>
            <a:pPr lvl="1" algn="just"/>
            <a:r>
              <a:rPr lang="en-US" sz="2600" dirty="0">
                <a:solidFill>
                  <a:schemeClr val="accent3">
                    <a:lumMod val="75000"/>
                  </a:schemeClr>
                </a:solidFill>
                <a:cs typeface="Times New Roman" pitchFamily="18" charset="0"/>
              </a:rPr>
              <a:t>List a directory : list the files in a directory &amp; the contents of the directory entry for each file.</a:t>
            </a:r>
          </a:p>
          <a:p>
            <a:pPr lvl="1" algn="just"/>
            <a:r>
              <a:rPr lang="en-US" sz="2600" dirty="0">
                <a:solidFill>
                  <a:schemeClr val="accent3">
                    <a:lumMod val="75000"/>
                  </a:schemeClr>
                </a:solidFill>
                <a:cs typeface="Times New Roman" pitchFamily="18" charset="0"/>
              </a:rPr>
              <a:t>Rename</a:t>
            </a:r>
          </a:p>
          <a:p>
            <a:pPr lvl="1" algn="just"/>
            <a:r>
              <a:rPr lang="en-US" sz="2600" dirty="0">
                <a:solidFill>
                  <a:schemeClr val="accent3">
                    <a:lumMod val="75000"/>
                  </a:schemeClr>
                </a:solidFill>
                <a:cs typeface="Times New Roman" pitchFamily="18" charset="0"/>
              </a:rPr>
              <a:t>Traverse the file system</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AFD23-E087-4A2F-9B2C-C8A2A32F3716}"/>
              </a:ext>
            </a:extLst>
          </p:cNvPr>
          <p:cNvSpPr>
            <a:spLocks noGrp="1"/>
          </p:cNvSpPr>
          <p:nvPr>
            <p:ph type="title"/>
          </p:nvPr>
        </p:nvSpPr>
        <p:spPr>
          <a:xfrm>
            <a:off x="0" y="189723"/>
            <a:ext cx="10666413" cy="1144556"/>
          </a:xfrm>
        </p:spPr>
        <p:txBody>
          <a:bodyPr>
            <a:normAutofit/>
          </a:bodyPr>
          <a:lstStyle/>
          <a:p>
            <a:r>
              <a:rPr lang="en-GB" sz="5400" dirty="0"/>
              <a:t>Course Objective</a:t>
            </a:r>
            <a:endParaRPr lang="en-IN" sz="5400" dirty="0"/>
          </a:p>
        </p:txBody>
      </p:sp>
      <p:sp>
        <p:nvSpPr>
          <p:cNvPr id="5" name="Content Placeholder 4">
            <a:extLst>
              <a:ext uri="{FF2B5EF4-FFF2-40B4-BE49-F238E27FC236}">
                <a16:creationId xmlns:a16="http://schemas.microsoft.com/office/drawing/2014/main" id="{9E7521A4-7620-4D90-9FDD-3DDA02FF1152}"/>
              </a:ext>
            </a:extLst>
          </p:cNvPr>
          <p:cNvSpPr>
            <a:spLocks noGrp="1"/>
          </p:cNvSpPr>
          <p:nvPr>
            <p:ph idx="1"/>
          </p:nvPr>
        </p:nvSpPr>
        <p:spPr>
          <a:xfrm>
            <a:off x="0" y="1600200"/>
            <a:ext cx="12188825" cy="4763277"/>
          </a:xfrm>
        </p:spPr>
        <p:txBody>
          <a:bodyPr>
            <a:normAutofit/>
          </a:bodyPr>
          <a:lstStyle/>
          <a:p>
            <a:r>
              <a:rPr lang="en-GB" dirty="0"/>
              <a:t>To Understand the services provided by an operating system. </a:t>
            </a:r>
          </a:p>
          <a:p>
            <a:r>
              <a:rPr lang="en-GB" dirty="0"/>
              <a:t>1. To acquire the fundamental knowledge of the operating system architecture and its components</a:t>
            </a:r>
          </a:p>
          <a:p>
            <a:r>
              <a:rPr lang="en-GB" dirty="0"/>
              <a:t>2. To know the various operations performed by the operating system.</a:t>
            </a:r>
          </a:p>
          <a:p>
            <a:r>
              <a:rPr lang="en-GB" dirty="0"/>
              <a:t>3. The Operating System will identify at which Time the CPU will perform which Operation and in which Time the Memory is used by which Programs.</a:t>
            </a:r>
          </a:p>
          <a:p>
            <a:r>
              <a:rPr lang="en-GB" dirty="0"/>
              <a:t>4. Operating System Also Known as the Resource Manager Means Operating System will Manages all the Resources those are Attached to the System means all the Resource like Memory and Processor and all the Input output Devices those are Attached to the System</a:t>
            </a:r>
          </a:p>
          <a:p>
            <a:endParaRPr lang="en-IN" dirty="0"/>
          </a:p>
        </p:txBody>
      </p:sp>
    </p:spTree>
    <p:extLst>
      <p:ext uri="{BB962C8B-B14F-4D97-AF65-F5344CB8AC3E}">
        <p14:creationId xmlns:p14="http://schemas.microsoft.com/office/powerpoint/2010/main" val="361465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721" y="1447800"/>
          <a:ext cx="11680957"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18" y="0"/>
            <a:ext cx="9601200" cy="1143000"/>
          </a:xfrm>
        </p:spPr>
        <p:txBody>
          <a:bodyPr>
            <a:normAutofit/>
          </a:bodyPr>
          <a:lstStyle/>
          <a:p>
            <a:pPr algn="ctr"/>
            <a:r>
              <a:rPr lang="en-US" sz="3600" dirty="0">
                <a:solidFill>
                  <a:srgbClr val="3399FF"/>
                </a:solidFill>
              </a:rPr>
              <a:t>Single-Level Directory</a:t>
            </a:r>
          </a:p>
        </p:txBody>
      </p:sp>
      <p:sp>
        <p:nvSpPr>
          <p:cNvPr id="3" name="Content Placeholder 2"/>
          <p:cNvSpPr>
            <a:spLocks noGrp="1"/>
          </p:cNvSpPr>
          <p:nvPr>
            <p:ph idx="1"/>
          </p:nvPr>
        </p:nvSpPr>
        <p:spPr>
          <a:xfrm>
            <a:off x="348516" y="1143000"/>
            <a:ext cx="10744202" cy="1828800"/>
          </a:xfrm>
        </p:spPr>
        <p:txBody>
          <a:bodyPr>
            <a:normAutofit/>
          </a:bodyPr>
          <a:lstStyle/>
          <a:p>
            <a:pPr algn="just"/>
            <a:r>
              <a:rPr lang="en-US" sz="2600" dirty="0">
                <a:solidFill>
                  <a:srgbClr val="C00000"/>
                </a:solidFill>
                <a:cs typeface="Times New Roman" pitchFamily="18" charset="0"/>
              </a:rPr>
              <a:t>All files are contained in the same directory</a:t>
            </a:r>
          </a:p>
          <a:p>
            <a:pPr algn="just"/>
            <a:r>
              <a:rPr lang="en-US" sz="2600" dirty="0">
                <a:solidFill>
                  <a:srgbClr val="C00000"/>
                </a:solidFill>
                <a:cs typeface="Times New Roman" pitchFamily="18" charset="0"/>
              </a:rPr>
              <a:t>A single directory for all users</a:t>
            </a:r>
            <a:endParaRPr lang="en-US" sz="2600" dirty="0">
              <a:solidFill>
                <a:schemeClr val="accent3">
                  <a:lumMod val="75000"/>
                </a:schemeClr>
              </a:solidFill>
              <a:cs typeface="Times New Roman" pitchFamily="18" charset="0"/>
            </a:endParaRPr>
          </a:p>
          <a:p>
            <a:pPr algn="just"/>
            <a:r>
              <a:rPr lang="en-US" sz="2600" dirty="0">
                <a:solidFill>
                  <a:schemeClr val="accent3">
                    <a:lumMod val="75000"/>
                  </a:schemeClr>
                </a:solidFill>
                <a:cs typeface="Times New Roman" pitchFamily="18" charset="0"/>
              </a:rPr>
              <a:t>Limitation – Naming problem</a:t>
            </a:r>
          </a:p>
        </p:txBody>
      </p:sp>
      <p:pic>
        <p:nvPicPr>
          <p:cNvPr id="4" name="Picture 4"/>
          <p:cNvPicPr>
            <a:picLocks noChangeAspect="1" noChangeArrowheads="1"/>
          </p:cNvPicPr>
          <p:nvPr/>
        </p:nvPicPr>
        <p:blipFill>
          <a:blip r:embed="rId3" cstate="print"/>
          <a:srcRect l="562" t="37015" r="401" b="36288"/>
          <a:stretch>
            <a:fillRect/>
          </a:stretch>
        </p:blipFill>
        <p:spPr bwMode="auto">
          <a:xfrm>
            <a:off x="438793" y="3001109"/>
            <a:ext cx="10563648" cy="2514600"/>
          </a:xfrm>
          <a:prstGeom prst="rect">
            <a:avLst/>
          </a:prstGeom>
          <a:noFill/>
          <a:ln w="9525">
            <a:noFill/>
            <a:miter lim="800000"/>
            <a:headEnd/>
            <a:tailEnd/>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Two-Level Directory</a:t>
            </a:r>
          </a:p>
        </p:txBody>
      </p:sp>
      <p:sp>
        <p:nvSpPr>
          <p:cNvPr id="3" name="Content Placeholder 2"/>
          <p:cNvSpPr>
            <a:spLocks noGrp="1"/>
          </p:cNvSpPr>
          <p:nvPr>
            <p:ph idx="1"/>
          </p:nvPr>
        </p:nvSpPr>
        <p:spPr>
          <a:xfrm>
            <a:off x="303212" y="1447800"/>
            <a:ext cx="11430000" cy="4191000"/>
          </a:xfrm>
        </p:spPr>
        <p:txBody>
          <a:bodyPr>
            <a:normAutofit/>
          </a:bodyPr>
          <a:lstStyle/>
          <a:p>
            <a:pPr algn="just"/>
            <a:r>
              <a:rPr lang="en-US" sz="2600" dirty="0">
                <a:solidFill>
                  <a:schemeClr val="accent3">
                    <a:lumMod val="75000"/>
                  </a:schemeClr>
                </a:solidFill>
                <a:cs typeface="Times New Roman" pitchFamily="18" charset="0"/>
              </a:rPr>
              <a:t>Each user has his own </a:t>
            </a:r>
            <a:r>
              <a:rPr lang="en-US" sz="2600" dirty="0">
                <a:solidFill>
                  <a:srgbClr val="C00000"/>
                </a:solidFill>
                <a:cs typeface="Times New Roman" pitchFamily="18" charset="0"/>
              </a:rPr>
              <a:t>user file directory (UFD)</a:t>
            </a:r>
          </a:p>
          <a:p>
            <a:pPr algn="just"/>
            <a:r>
              <a:rPr lang="en-US" sz="2600" dirty="0">
                <a:solidFill>
                  <a:schemeClr val="accent3">
                    <a:lumMod val="75000"/>
                  </a:schemeClr>
                </a:solidFill>
                <a:cs typeface="Times New Roman" pitchFamily="18" charset="0"/>
              </a:rPr>
              <a:t>When user logs in, systems </a:t>
            </a:r>
            <a:r>
              <a:rPr lang="en-US" sz="2600" dirty="0">
                <a:solidFill>
                  <a:srgbClr val="C00000"/>
                </a:solidFill>
                <a:cs typeface="Times New Roman" pitchFamily="18" charset="0"/>
              </a:rPr>
              <a:t>Master file directory (MFD) </a:t>
            </a:r>
            <a:r>
              <a:rPr lang="en-US" sz="2600" dirty="0">
                <a:solidFill>
                  <a:schemeClr val="accent3">
                    <a:lumMod val="75000"/>
                  </a:schemeClr>
                </a:solidFill>
                <a:cs typeface="Times New Roman" pitchFamily="18" charset="0"/>
              </a:rPr>
              <a:t>is searched</a:t>
            </a:r>
          </a:p>
          <a:p>
            <a:pPr algn="just"/>
            <a:r>
              <a:rPr lang="en-US" sz="2600" dirty="0">
                <a:solidFill>
                  <a:schemeClr val="accent3">
                    <a:lumMod val="75000"/>
                  </a:schemeClr>
                </a:solidFill>
                <a:cs typeface="Times New Roman" pitchFamily="18" charset="0"/>
              </a:rPr>
              <a:t>MFD </a:t>
            </a:r>
          </a:p>
          <a:p>
            <a:pPr marL="742950" lvl="2" indent="-342900" algn="just"/>
            <a:r>
              <a:rPr lang="en-US" sz="2600" dirty="0">
                <a:solidFill>
                  <a:schemeClr val="accent3">
                    <a:lumMod val="75000"/>
                  </a:schemeClr>
                </a:solidFill>
                <a:cs typeface="Times New Roman" pitchFamily="18" charset="0"/>
              </a:rPr>
              <a:t> indexed by user name or account no.</a:t>
            </a:r>
          </a:p>
          <a:p>
            <a:pPr marL="742950" lvl="2" indent="-342900" algn="just"/>
            <a:r>
              <a:rPr lang="en-US" sz="2600" dirty="0">
                <a:solidFill>
                  <a:schemeClr val="accent3">
                    <a:lumMod val="75000"/>
                  </a:schemeClr>
                </a:solidFill>
                <a:cs typeface="Times New Roman" pitchFamily="18" charset="0"/>
              </a:rPr>
              <a:t>Each entry points to the UFD for that user.</a:t>
            </a:r>
          </a:p>
          <a:p>
            <a:pPr lvl="1"/>
            <a:endParaRPr lang="en-US" sz="2600" dirty="0">
              <a:solidFill>
                <a:schemeClr val="accent3">
                  <a:lumMod val="75000"/>
                </a:schemeClr>
              </a:solidFill>
              <a:cs typeface="Times New Roman" pitchFamily="18" charset="0"/>
            </a:endParaRPr>
          </a:p>
        </p:txBody>
      </p:sp>
      <p:pic>
        <p:nvPicPr>
          <p:cNvPr id="4" name="Picture 4"/>
          <p:cNvPicPr>
            <a:picLocks noChangeAspect="1" noChangeArrowheads="1"/>
          </p:cNvPicPr>
          <p:nvPr/>
        </p:nvPicPr>
        <p:blipFill>
          <a:blip r:embed="rId3" cstate="print"/>
          <a:srcRect l="650" t="30074" r="604" b="29224"/>
          <a:stretch>
            <a:fillRect/>
          </a:stretch>
        </p:blipFill>
        <p:spPr bwMode="auto">
          <a:xfrm>
            <a:off x="914162" y="4267200"/>
            <a:ext cx="10563648" cy="2312988"/>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52400"/>
            <a:ext cx="9601200" cy="1143000"/>
          </a:xfrm>
        </p:spPr>
        <p:txBody>
          <a:bodyPr>
            <a:normAutofit/>
          </a:bodyPr>
          <a:lstStyle/>
          <a:p>
            <a:pPr algn="ctr"/>
            <a:r>
              <a:rPr lang="en-US" sz="3600" dirty="0">
                <a:solidFill>
                  <a:srgbClr val="3399FF"/>
                </a:solidFill>
              </a:rPr>
              <a:t>Tree Structured Directories</a:t>
            </a:r>
          </a:p>
        </p:txBody>
      </p:sp>
      <p:pic>
        <p:nvPicPr>
          <p:cNvPr id="6" name="Picture 4"/>
          <p:cNvPicPr>
            <a:picLocks noChangeAspect="1" noChangeArrowheads="1"/>
          </p:cNvPicPr>
          <p:nvPr/>
        </p:nvPicPr>
        <p:blipFill>
          <a:blip r:embed="rId3"/>
          <a:srcRect l="600" t="7219" r="450" b="7033"/>
          <a:stretch>
            <a:fillRect/>
          </a:stretch>
        </p:blipFill>
        <p:spPr bwMode="auto">
          <a:xfrm>
            <a:off x="2055812" y="1219200"/>
            <a:ext cx="7543800" cy="5229532"/>
          </a:xfrm>
          <a:prstGeom prst="rect">
            <a:avLst/>
          </a:prstGeom>
          <a:noFill/>
          <a:ln w="38100" cmpd="dbl">
            <a:solidFill>
              <a:srgbClr val="CC6600"/>
            </a:solidFill>
            <a:miter lim="800000"/>
            <a:headEnd/>
            <a:tailEnd/>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Tree Structured Directories</a:t>
            </a:r>
          </a:p>
        </p:txBody>
      </p:sp>
      <p:sp>
        <p:nvSpPr>
          <p:cNvPr id="3" name="Content Placeholder 2"/>
          <p:cNvSpPr>
            <a:spLocks noGrp="1"/>
          </p:cNvSpPr>
          <p:nvPr>
            <p:ph idx="1"/>
          </p:nvPr>
        </p:nvSpPr>
        <p:spPr>
          <a:xfrm>
            <a:off x="608012" y="1828800"/>
            <a:ext cx="11353800" cy="4191000"/>
          </a:xfrm>
        </p:spPr>
        <p:txBody>
          <a:bodyPr>
            <a:normAutofit lnSpcReduction="10000"/>
          </a:bodyPr>
          <a:lstStyle/>
          <a:p>
            <a:pPr algn="just"/>
            <a:r>
              <a:rPr lang="en-US" sz="2600" dirty="0">
                <a:solidFill>
                  <a:srgbClr val="C00000"/>
                </a:solidFill>
                <a:cs typeface="Times New Roman" pitchFamily="18" charset="0"/>
              </a:rPr>
              <a:t>Every file in a system has a unique path name</a:t>
            </a:r>
          </a:p>
          <a:p>
            <a:pPr algn="just"/>
            <a:r>
              <a:rPr lang="en-US" sz="2600" dirty="0">
                <a:solidFill>
                  <a:schemeClr val="accent3">
                    <a:lumMod val="75000"/>
                  </a:schemeClr>
                </a:solidFill>
                <a:cs typeface="Times New Roman" pitchFamily="18" charset="0"/>
              </a:rPr>
              <a:t>One bit in each directory defines the entry as a file(0) or as a subdirectory(1)</a:t>
            </a:r>
          </a:p>
          <a:p>
            <a:pPr algn="just"/>
            <a:r>
              <a:rPr lang="en-US" sz="2600" dirty="0">
                <a:solidFill>
                  <a:schemeClr val="accent3">
                    <a:lumMod val="75000"/>
                  </a:schemeClr>
                </a:solidFill>
                <a:cs typeface="Times New Roman" pitchFamily="18" charset="0"/>
              </a:rPr>
              <a:t>Special system calls are used to create, delete or change current directories.</a:t>
            </a:r>
          </a:p>
          <a:p>
            <a:pPr algn="just"/>
            <a:r>
              <a:rPr lang="en-US" sz="2600" dirty="0">
                <a:solidFill>
                  <a:schemeClr val="accent3">
                    <a:lumMod val="75000"/>
                  </a:schemeClr>
                </a:solidFill>
                <a:cs typeface="Times New Roman" pitchFamily="18" charset="0"/>
              </a:rPr>
              <a:t>Path names can be of 2 types</a:t>
            </a:r>
          </a:p>
          <a:p>
            <a:pPr lvl="1" algn="just"/>
            <a:r>
              <a:rPr lang="en-US" sz="2600" dirty="0">
                <a:solidFill>
                  <a:srgbClr val="C00000"/>
                </a:solidFill>
                <a:cs typeface="Times New Roman" pitchFamily="18" charset="0"/>
              </a:rPr>
              <a:t>Absolute path</a:t>
            </a:r>
          </a:p>
          <a:p>
            <a:pPr lvl="2" algn="just"/>
            <a:r>
              <a:rPr lang="en-US" sz="2600" dirty="0">
                <a:solidFill>
                  <a:schemeClr val="accent3">
                    <a:lumMod val="75000"/>
                  </a:schemeClr>
                </a:solidFill>
                <a:cs typeface="Times New Roman" pitchFamily="18" charset="0"/>
              </a:rPr>
              <a:t>Begins at the root &amp; follows the path down to the specified file</a:t>
            </a:r>
          </a:p>
          <a:p>
            <a:pPr lvl="1" algn="just"/>
            <a:r>
              <a:rPr lang="en-US" sz="2600" dirty="0">
                <a:solidFill>
                  <a:srgbClr val="C00000"/>
                </a:solidFill>
                <a:cs typeface="Times New Roman" pitchFamily="18" charset="0"/>
              </a:rPr>
              <a:t>Relative path</a:t>
            </a:r>
          </a:p>
          <a:p>
            <a:pPr lvl="2" algn="just"/>
            <a:r>
              <a:rPr lang="en-US" sz="2600" dirty="0">
                <a:solidFill>
                  <a:schemeClr val="accent3">
                    <a:lumMod val="75000"/>
                  </a:schemeClr>
                </a:solidFill>
                <a:cs typeface="Times New Roman" pitchFamily="18" charset="0"/>
              </a:rPr>
              <a:t>Defines path from current directory</a:t>
            </a:r>
          </a:p>
          <a:p>
            <a:pPr algn="just"/>
            <a:endParaRPr lang="en-US" sz="2400" dirty="0">
              <a:latin typeface="Century"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1828800"/>
            <a:ext cx="11353800" cy="4191000"/>
          </a:xfrm>
        </p:spPr>
        <p:txBody>
          <a:bodyPr>
            <a:normAutofit/>
          </a:bodyPr>
          <a:lstStyle/>
          <a:p>
            <a:pPr algn="just"/>
            <a:r>
              <a:rPr lang="en-US" sz="2600" dirty="0">
                <a:solidFill>
                  <a:srgbClr val="C00000"/>
                </a:solidFill>
                <a:cs typeface="Times New Roman" pitchFamily="18" charset="0"/>
              </a:rPr>
              <a:t>Deletion of directory</a:t>
            </a:r>
          </a:p>
          <a:p>
            <a:pPr lvl="1" algn="just"/>
            <a:r>
              <a:rPr lang="en-US" sz="2600" dirty="0">
                <a:solidFill>
                  <a:schemeClr val="accent3">
                    <a:lumMod val="75000"/>
                  </a:schemeClr>
                </a:solidFill>
                <a:cs typeface="Times New Roman" pitchFamily="18" charset="0"/>
              </a:rPr>
              <a:t>First delete all the files and subdirectories in specific directory to delete that directory</a:t>
            </a:r>
          </a:p>
          <a:p>
            <a:pPr lvl="1" algn="just"/>
            <a:r>
              <a:rPr lang="en-US" sz="2600" dirty="0">
                <a:solidFill>
                  <a:schemeClr val="accent3">
                    <a:lumMod val="75000"/>
                  </a:schemeClr>
                </a:solidFill>
                <a:cs typeface="Times New Roman" pitchFamily="18" charset="0"/>
              </a:rPr>
              <a:t>Use a command </a:t>
            </a:r>
            <a:r>
              <a:rPr lang="en-US" sz="2600" dirty="0" err="1">
                <a:solidFill>
                  <a:schemeClr val="accent3">
                    <a:lumMod val="75000"/>
                  </a:schemeClr>
                </a:solidFill>
                <a:cs typeface="Times New Roman" pitchFamily="18" charset="0"/>
              </a:rPr>
              <a:t>eg</a:t>
            </a:r>
            <a:r>
              <a:rPr lang="en-US" sz="2600" dirty="0">
                <a:solidFill>
                  <a:schemeClr val="accent3">
                    <a:lumMod val="75000"/>
                  </a:schemeClr>
                </a:solidFill>
                <a:cs typeface="Times New Roman" pitchFamily="18" charset="0"/>
              </a:rPr>
              <a:t>, </a:t>
            </a:r>
            <a:r>
              <a:rPr lang="en-US" sz="2600" dirty="0" err="1">
                <a:solidFill>
                  <a:schemeClr val="accent3">
                    <a:lumMod val="75000"/>
                  </a:schemeClr>
                </a:solidFill>
                <a:cs typeface="Times New Roman" pitchFamily="18" charset="0"/>
              </a:rPr>
              <a:t>rm</a:t>
            </a:r>
            <a:r>
              <a:rPr lang="en-US" sz="2600" dirty="0">
                <a:solidFill>
                  <a:schemeClr val="accent3">
                    <a:lumMod val="75000"/>
                  </a:schemeClr>
                </a:solidFill>
                <a:cs typeface="Times New Roman" pitchFamily="18" charset="0"/>
              </a:rPr>
              <a:t> in UNIX which will first empty the directory and then remove directory.</a:t>
            </a:r>
          </a:p>
          <a:p>
            <a:pPr algn="just">
              <a:buNone/>
            </a:pPr>
            <a:r>
              <a:rPr lang="en-US" sz="2600" dirty="0">
                <a:solidFill>
                  <a:schemeClr val="accent3">
                    <a:lumMod val="75000"/>
                  </a:schemeClr>
                </a:solidFill>
                <a:cs typeface="Times New Roman" pitchFamily="18" charset="0"/>
              </a:rPr>
              <a:t>			</a:t>
            </a:r>
            <a:r>
              <a:rPr lang="en-US" sz="2600" dirty="0" err="1">
                <a:solidFill>
                  <a:schemeClr val="accent3">
                    <a:lumMod val="75000"/>
                  </a:schemeClr>
                </a:solidFill>
                <a:cs typeface="Times New Roman" pitchFamily="18" charset="0"/>
              </a:rPr>
              <a:t>rm</a:t>
            </a:r>
            <a:r>
              <a:rPr lang="en-US" sz="2600" dirty="0">
                <a:solidFill>
                  <a:schemeClr val="accent3">
                    <a:lumMod val="75000"/>
                  </a:schemeClr>
                </a:solidFill>
                <a:cs typeface="Times New Roman" pitchFamily="18" charset="0"/>
              </a:rPr>
              <a:t> &lt;file-name&gt;</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8612" y="0"/>
            <a:ext cx="9601200" cy="1143000"/>
          </a:xfrm>
        </p:spPr>
        <p:txBody>
          <a:bodyPr>
            <a:normAutofit/>
          </a:bodyPr>
          <a:lstStyle/>
          <a:p>
            <a:pPr algn="ctr"/>
            <a:r>
              <a:rPr lang="en-US" sz="3600" dirty="0">
                <a:solidFill>
                  <a:srgbClr val="3399FF"/>
                </a:solidFill>
              </a:rPr>
              <a:t>Acyclic – Graph Directories</a:t>
            </a:r>
          </a:p>
        </p:txBody>
      </p:sp>
      <p:pic>
        <p:nvPicPr>
          <p:cNvPr id="4" name="Picture 7" descr="10"/>
          <p:cNvPicPr>
            <a:picLocks noGrp="1" noChangeAspect="1" noChangeArrowheads="1"/>
          </p:cNvPicPr>
          <p:nvPr>
            <p:ph idx="4294967295"/>
          </p:nvPr>
        </p:nvPicPr>
        <p:blipFill>
          <a:blip r:embed="rId3" cstate="print"/>
          <a:stretch>
            <a:fillRect/>
          </a:stretch>
        </p:blipFill>
        <p:spPr bwMode="auto">
          <a:xfrm>
            <a:off x="3808412" y="1371600"/>
            <a:ext cx="6629400" cy="5361558"/>
          </a:xfrm>
          <a:prstGeom prst="rect">
            <a:avLst/>
          </a:prstGeom>
          <a:noFill/>
          <a:ln w="9525">
            <a:solidFill>
              <a:srgbClr val="C00000"/>
            </a:solidFill>
            <a:miter lim="800000"/>
            <a:headEnd/>
            <a:tailEnd/>
          </a:ln>
        </p:spPr>
      </p:pic>
      <p:sp>
        <p:nvSpPr>
          <p:cNvPr id="5" name="Rectangle 3"/>
          <p:cNvSpPr txBox="1">
            <a:spLocks noChangeArrowheads="1"/>
          </p:cNvSpPr>
          <p:nvPr/>
        </p:nvSpPr>
        <p:spPr>
          <a:xfrm>
            <a:off x="684212" y="2971800"/>
            <a:ext cx="3048000" cy="1143000"/>
          </a:xfrm>
          <a:prstGeom prst="rect">
            <a:avLst/>
          </a:prstGeom>
        </p:spPr>
        <p:txBody>
          <a:bodyPr/>
          <a:lstStyle/>
          <a:p>
            <a:pPr marR="0" lvl="0" defTabSz="914400" rtl="0" eaLnBrk="1" fontAlgn="auto" latinLnBrk="0" hangingPunct="1">
              <a:lnSpc>
                <a:spcPct val="90000"/>
              </a:lnSpc>
              <a:spcBef>
                <a:spcPts val="1800"/>
              </a:spcBef>
              <a:spcAft>
                <a:spcPts val="0"/>
              </a:spcAft>
              <a:buClrTx/>
              <a:buSzTx/>
              <a:tabLst/>
              <a:defRPr/>
            </a:pPr>
            <a:r>
              <a:rPr kumimoji="0" lang="en-US" sz="2800" b="0" i="0" u="none" strike="noStrike" kern="1200" cap="none" spc="0" normalizeH="0" baseline="0" noProof="0" dirty="0">
                <a:ln>
                  <a:noFill/>
                </a:ln>
                <a:solidFill>
                  <a:srgbClr val="C00000"/>
                </a:solidFill>
                <a:effectLst/>
                <a:uLnTx/>
                <a:uFillTx/>
                <a:latin typeface="+mn-lt"/>
                <a:ea typeface="+mn-ea"/>
                <a:cs typeface="+mn-cs"/>
              </a:rPr>
              <a:t>Allows shared subdirectories and files</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Acyclic – Graph Directories</a:t>
            </a:r>
          </a:p>
        </p:txBody>
      </p:sp>
      <p:sp>
        <p:nvSpPr>
          <p:cNvPr id="3" name="Content Placeholder 2"/>
          <p:cNvSpPr>
            <a:spLocks noGrp="1"/>
          </p:cNvSpPr>
          <p:nvPr>
            <p:ph idx="1"/>
          </p:nvPr>
        </p:nvSpPr>
        <p:spPr>
          <a:xfrm>
            <a:off x="303212" y="1828800"/>
            <a:ext cx="11582400" cy="4191000"/>
          </a:xfrm>
        </p:spPr>
        <p:txBody>
          <a:bodyPr/>
          <a:lstStyle/>
          <a:p>
            <a:pPr algn="just">
              <a:spcBef>
                <a:spcPts val="1200"/>
              </a:spcBef>
            </a:pPr>
            <a:r>
              <a:rPr lang="en-US" sz="2600" dirty="0">
                <a:solidFill>
                  <a:schemeClr val="accent3">
                    <a:lumMod val="75000"/>
                  </a:schemeClr>
                </a:solidFill>
                <a:cs typeface="Times New Roman" pitchFamily="18" charset="0"/>
              </a:rPr>
              <a:t>Two programmers working on a joint project, would like to have files associated with that project to be shared in a subdirectory</a:t>
            </a:r>
          </a:p>
          <a:p>
            <a:pPr algn="just">
              <a:spcBef>
                <a:spcPts val="1200"/>
              </a:spcBef>
            </a:pPr>
            <a:r>
              <a:rPr lang="en-US" sz="2600" dirty="0">
                <a:solidFill>
                  <a:schemeClr val="accent3">
                    <a:lumMod val="75000"/>
                  </a:schemeClr>
                </a:solidFill>
                <a:cs typeface="Times New Roman" pitchFamily="18" charset="0"/>
              </a:rPr>
              <a:t>As both the programmers would like to have subdirectory under their own directories and hence the common subdirectory should be shared</a:t>
            </a:r>
          </a:p>
          <a:p>
            <a:pPr algn="just">
              <a:spcBef>
                <a:spcPts val="1200"/>
              </a:spcBef>
            </a:pPr>
            <a:r>
              <a:rPr lang="en-US" sz="2600" dirty="0">
                <a:solidFill>
                  <a:schemeClr val="accent3">
                    <a:lumMod val="75000"/>
                  </a:schemeClr>
                </a:solidFill>
                <a:cs typeface="Times New Roman" pitchFamily="18" charset="0"/>
              </a:rPr>
              <a:t>The acyclic graph is a natural generalization of the tree-structured directory scheme</a:t>
            </a:r>
          </a:p>
          <a:p>
            <a:pPr algn="just">
              <a:spcBef>
                <a:spcPts val="1200"/>
              </a:spcBef>
            </a:pPr>
            <a:r>
              <a:rPr lang="en-US" sz="2600" dirty="0">
                <a:solidFill>
                  <a:srgbClr val="C00000"/>
                </a:solidFill>
                <a:cs typeface="Times New Roman" pitchFamily="18" charset="0"/>
              </a:rPr>
              <a:t>An acyclic graph (a graph with no cycles) allows directories to share subdirectories and files</a:t>
            </a:r>
          </a:p>
          <a:p>
            <a:endParaRPr lang="en-US" sz="2400" dirty="0">
              <a:latin typeface="Century"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838200"/>
            <a:ext cx="11582400" cy="4724400"/>
          </a:xfrm>
        </p:spPr>
        <p:txBody>
          <a:bodyPr>
            <a:normAutofit/>
          </a:bodyPr>
          <a:lstStyle/>
          <a:p>
            <a:pPr algn="just">
              <a:spcBef>
                <a:spcPts val="1200"/>
              </a:spcBef>
            </a:pPr>
            <a:r>
              <a:rPr lang="en-US" sz="2600" dirty="0">
                <a:solidFill>
                  <a:schemeClr val="accent3">
                    <a:lumMod val="75000"/>
                  </a:schemeClr>
                </a:solidFill>
                <a:cs typeface="Times New Roman" pitchFamily="18" charset="0"/>
              </a:rPr>
              <a:t>There exists only one copy of the file and any changes made by one is immediately visible to the other</a:t>
            </a:r>
          </a:p>
          <a:p>
            <a:pPr algn="just">
              <a:spcBef>
                <a:spcPts val="1200"/>
              </a:spcBef>
            </a:pPr>
            <a:r>
              <a:rPr lang="en-US" sz="2600" dirty="0">
                <a:solidFill>
                  <a:schemeClr val="accent3">
                    <a:lumMod val="75000"/>
                  </a:schemeClr>
                </a:solidFill>
                <a:cs typeface="Times New Roman" pitchFamily="18" charset="0"/>
              </a:rPr>
              <a:t>Sharing is particularly for subdirectories; a new file created by one person will automatically appear in all the shared subdirectories</a:t>
            </a:r>
          </a:p>
          <a:p>
            <a:pPr algn="just">
              <a:spcBef>
                <a:spcPts val="1200"/>
              </a:spcBef>
            </a:pPr>
            <a:r>
              <a:rPr lang="en-US" sz="2600" dirty="0">
                <a:solidFill>
                  <a:schemeClr val="accent3">
                    <a:lumMod val="75000"/>
                  </a:schemeClr>
                </a:solidFill>
                <a:cs typeface="Times New Roman" pitchFamily="18" charset="0"/>
              </a:rPr>
              <a:t>Shared files and subdirectories can be implemented in several ways</a:t>
            </a:r>
          </a:p>
          <a:p>
            <a:pPr algn="just">
              <a:spcBef>
                <a:spcPts val="1200"/>
              </a:spcBef>
            </a:pPr>
            <a:r>
              <a:rPr lang="en-US" sz="2600" dirty="0">
                <a:solidFill>
                  <a:schemeClr val="accent3">
                    <a:lumMod val="75000"/>
                  </a:schemeClr>
                </a:solidFill>
                <a:cs typeface="Times New Roman" pitchFamily="18" charset="0"/>
              </a:rPr>
              <a:t>A common way adopted in UNIX system is to create a new directory entry called link</a:t>
            </a:r>
          </a:p>
          <a:p>
            <a:pPr algn="just">
              <a:spcBef>
                <a:spcPts val="1200"/>
              </a:spcBef>
            </a:pPr>
            <a:r>
              <a:rPr lang="en-US" sz="2600" dirty="0">
                <a:solidFill>
                  <a:srgbClr val="C00000"/>
                </a:solidFill>
                <a:cs typeface="Times New Roman" pitchFamily="18" charset="0"/>
              </a:rPr>
              <a:t>Link is effectively a pointer to another file or subdirectory</a:t>
            </a:r>
          </a:p>
          <a:p>
            <a:pPr algn="just">
              <a:spcBef>
                <a:spcPts val="1200"/>
              </a:spcBef>
            </a:pPr>
            <a:r>
              <a:rPr lang="en-US" sz="2600" dirty="0">
                <a:solidFill>
                  <a:schemeClr val="accent3">
                    <a:lumMod val="75000"/>
                  </a:schemeClr>
                </a:solidFill>
                <a:cs typeface="Times New Roman" pitchFamily="18" charset="0"/>
              </a:rPr>
              <a:t>An acyclic-graph directory structure is more flexible than a simple tree structure, but is more complex</a:t>
            </a:r>
          </a:p>
          <a:p>
            <a:endParaRPr lang="en-US" sz="2200" dirty="0">
              <a:latin typeface="Century"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066800"/>
            <a:ext cx="11430000" cy="4724400"/>
          </a:xfrm>
        </p:spPr>
        <p:txBody>
          <a:bodyPr>
            <a:normAutofit/>
          </a:bodyPr>
          <a:lstStyle/>
          <a:p>
            <a:pPr algn="just">
              <a:spcBef>
                <a:spcPts val="1200"/>
              </a:spcBef>
              <a:spcAft>
                <a:spcPts val="1200"/>
              </a:spcAft>
            </a:pPr>
            <a:r>
              <a:rPr lang="en-US" sz="2600" dirty="0">
                <a:solidFill>
                  <a:schemeClr val="accent3">
                    <a:lumMod val="75000"/>
                  </a:schemeClr>
                </a:solidFill>
                <a:cs typeface="Times New Roman" pitchFamily="18" charset="0"/>
              </a:rPr>
              <a:t>A file may now have multiple absolute path names and two distinct file names may refer to the same file</a:t>
            </a:r>
          </a:p>
          <a:p>
            <a:pPr algn="just">
              <a:spcBef>
                <a:spcPts val="1200"/>
              </a:spcBef>
              <a:spcAft>
                <a:spcPts val="1200"/>
              </a:spcAft>
            </a:pPr>
            <a:r>
              <a:rPr lang="en-US" sz="2600" dirty="0">
                <a:solidFill>
                  <a:schemeClr val="accent3">
                    <a:lumMod val="75000"/>
                  </a:schemeClr>
                </a:solidFill>
                <a:cs typeface="Times New Roman" pitchFamily="18" charset="0"/>
              </a:rPr>
              <a:t>The primary advantage of an acyclic graph is the relative simplicity of the algorithm to transverse the graph and to determine when there are no more reference to the file</a:t>
            </a:r>
          </a:p>
          <a:p>
            <a:pPr algn="just">
              <a:spcBef>
                <a:spcPts val="1200"/>
              </a:spcBef>
              <a:spcAft>
                <a:spcPts val="1200"/>
              </a:spcAft>
            </a:pPr>
            <a:r>
              <a:rPr lang="en-US" sz="2600" dirty="0">
                <a:solidFill>
                  <a:schemeClr val="accent3">
                    <a:lumMod val="75000"/>
                  </a:schemeClr>
                </a:solidFill>
                <a:cs typeface="Times New Roman" pitchFamily="18" charset="0"/>
              </a:rPr>
              <a:t>Adding a new link or directory entry increments the reference count; deleting a link or entry decrements the count</a:t>
            </a:r>
          </a:p>
          <a:p>
            <a:pPr algn="just">
              <a:spcBef>
                <a:spcPts val="1200"/>
              </a:spcBef>
              <a:spcAft>
                <a:spcPts val="1200"/>
              </a:spcAft>
            </a:pPr>
            <a:r>
              <a:rPr lang="en-US" sz="2600" dirty="0">
                <a:solidFill>
                  <a:schemeClr val="accent3">
                    <a:lumMod val="75000"/>
                  </a:schemeClr>
                </a:solidFill>
                <a:cs typeface="Times New Roman" pitchFamily="18" charset="0"/>
              </a:rPr>
              <a:t>If we want to delete  a file, we can check the value of reference count, if it is zero that means there are no more reference to the file or directory and hence can be deleted</a:t>
            </a:r>
          </a:p>
          <a:p>
            <a:pPr algn="just">
              <a:spcBef>
                <a:spcPts val="1200"/>
              </a:spcBef>
            </a:pPr>
            <a:endParaRPr lang="en-US" sz="2200" dirty="0">
              <a:latin typeface="Century"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algn="ctr"/>
            <a:r>
              <a:rPr lang="en-US" sz="3600" dirty="0">
                <a:solidFill>
                  <a:srgbClr val="3399FF"/>
                </a:solidFill>
              </a:rPr>
              <a:t>File System</a:t>
            </a:r>
          </a:p>
        </p:txBody>
      </p:sp>
      <p:sp>
        <p:nvSpPr>
          <p:cNvPr id="3075" name="Content Placeholder 2"/>
          <p:cNvSpPr>
            <a:spLocks noGrp="1"/>
          </p:cNvSpPr>
          <p:nvPr>
            <p:ph idx="1"/>
          </p:nvPr>
        </p:nvSpPr>
        <p:spPr>
          <a:xfrm>
            <a:off x="531812" y="1828800"/>
            <a:ext cx="11430000" cy="4191000"/>
          </a:xfrm>
        </p:spPr>
        <p:txBody>
          <a:bodyPr>
            <a:noAutofit/>
          </a:bodyPr>
          <a:lstStyle/>
          <a:p>
            <a:pPr algn="just">
              <a:lnSpc>
                <a:spcPct val="110000"/>
              </a:lnSpc>
              <a:spcAft>
                <a:spcPts val="1200"/>
              </a:spcAft>
            </a:pPr>
            <a:r>
              <a:rPr lang="en-US" sz="2600" dirty="0">
                <a:solidFill>
                  <a:schemeClr val="accent3">
                    <a:lumMod val="75000"/>
                  </a:schemeClr>
                </a:solidFill>
                <a:cs typeface="Times New Roman" pitchFamily="18" charset="0"/>
              </a:rPr>
              <a:t>It is the most visible aspect of operating system</a:t>
            </a:r>
          </a:p>
          <a:p>
            <a:pPr algn="just">
              <a:lnSpc>
                <a:spcPct val="110000"/>
              </a:lnSpc>
              <a:spcAft>
                <a:spcPts val="1200"/>
              </a:spcAft>
            </a:pPr>
            <a:r>
              <a:rPr lang="en-US" sz="2600" dirty="0">
                <a:solidFill>
                  <a:schemeClr val="accent3">
                    <a:lumMod val="75000"/>
                  </a:schemeClr>
                </a:solidFill>
                <a:cs typeface="Times New Roman" pitchFamily="18" charset="0"/>
              </a:rPr>
              <a:t>Provides mechanism for storage &amp; access to both data and programs of OS</a:t>
            </a:r>
          </a:p>
          <a:p>
            <a:pPr algn="just">
              <a:lnSpc>
                <a:spcPct val="110000"/>
              </a:lnSpc>
            </a:pPr>
            <a:r>
              <a:rPr lang="en-US" sz="2600" dirty="0">
                <a:solidFill>
                  <a:schemeClr val="accent3">
                    <a:lumMod val="75000"/>
                  </a:schemeClr>
                </a:solidFill>
                <a:cs typeface="Times New Roman" pitchFamily="18" charset="0"/>
              </a:rPr>
              <a:t>Consists of two parts</a:t>
            </a:r>
          </a:p>
          <a:p>
            <a:pPr lvl="1" algn="just">
              <a:lnSpc>
                <a:spcPct val="110000"/>
              </a:lnSpc>
            </a:pPr>
            <a:r>
              <a:rPr lang="en-US" sz="2600" dirty="0">
                <a:solidFill>
                  <a:srgbClr val="C00000"/>
                </a:solidFill>
                <a:cs typeface="Times New Roman" pitchFamily="18" charset="0"/>
              </a:rPr>
              <a:t>collection of files</a:t>
            </a:r>
          </a:p>
          <a:p>
            <a:pPr lvl="1" algn="just">
              <a:lnSpc>
                <a:spcPct val="110000"/>
              </a:lnSpc>
            </a:pPr>
            <a:r>
              <a:rPr lang="en-US" sz="2600" dirty="0">
                <a:solidFill>
                  <a:srgbClr val="C00000"/>
                </a:solidFill>
                <a:cs typeface="Times New Roman" pitchFamily="18" charset="0"/>
              </a:rPr>
              <a:t>directory structure </a:t>
            </a:r>
          </a:p>
        </p:txBody>
      </p:sp>
      <p:pic>
        <p:nvPicPr>
          <p:cNvPr id="3076" name="Picture 4"/>
          <p:cNvPicPr>
            <a:picLocks noChangeAspect="1" noChangeArrowheads="1"/>
          </p:cNvPicPr>
          <p:nvPr/>
        </p:nvPicPr>
        <p:blipFill>
          <a:blip r:embed="rId3" cstate="print"/>
          <a:srcRect/>
          <a:stretch>
            <a:fillRect/>
          </a:stretch>
        </p:blipFill>
        <p:spPr bwMode="auto">
          <a:xfrm>
            <a:off x="9789151" y="6677026"/>
            <a:ext cx="2399675" cy="180975"/>
          </a:xfrm>
          <a:prstGeom prst="rect">
            <a:avLst/>
          </a:prstGeom>
          <a:noFill/>
          <a:ln w="9525">
            <a:noFill/>
            <a:miter lim="800000"/>
            <a:headEnd/>
            <a:tailEnd/>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General Graph Directory</a:t>
            </a:r>
          </a:p>
        </p:txBody>
      </p:sp>
      <p:pic>
        <p:nvPicPr>
          <p:cNvPr id="6" name="Picture 4"/>
          <p:cNvPicPr>
            <a:picLocks noChangeAspect="1" noChangeArrowheads="1"/>
          </p:cNvPicPr>
          <p:nvPr/>
        </p:nvPicPr>
        <p:blipFill>
          <a:blip r:embed="rId3"/>
          <a:srcRect l="749" t="13315" r="450" b="13033"/>
          <a:stretch>
            <a:fillRect/>
          </a:stretch>
        </p:blipFill>
        <p:spPr bwMode="auto">
          <a:xfrm>
            <a:off x="4722812" y="1524000"/>
            <a:ext cx="7162800" cy="5038553"/>
          </a:xfrm>
          <a:prstGeom prst="rect">
            <a:avLst/>
          </a:prstGeom>
          <a:noFill/>
          <a:ln w="38100" cmpd="dbl">
            <a:solidFill>
              <a:srgbClr val="CC6600"/>
            </a:solidFill>
            <a:miter lim="800000"/>
            <a:headEnd/>
            <a:tailEnd/>
          </a:ln>
        </p:spPr>
      </p:pic>
      <p:sp>
        <p:nvSpPr>
          <p:cNvPr id="7" name="Rectangle 6"/>
          <p:cNvSpPr/>
          <p:nvPr/>
        </p:nvSpPr>
        <p:spPr>
          <a:xfrm>
            <a:off x="531812" y="3886200"/>
            <a:ext cx="3886200" cy="1569660"/>
          </a:xfrm>
          <a:prstGeom prst="rect">
            <a:avLst/>
          </a:prstGeom>
        </p:spPr>
        <p:txBody>
          <a:bodyPr wrap="square">
            <a:spAutoFit/>
          </a:bodyPr>
          <a:lstStyle/>
          <a:p>
            <a:r>
              <a:rPr lang="en-US" sz="2400" dirty="0">
                <a:solidFill>
                  <a:schemeClr val="accent3">
                    <a:lumMod val="75000"/>
                  </a:schemeClr>
                </a:solidFill>
                <a:cs typeface="Times New Roman" pitchFamily="18" charset="0"/>
              </a:rPr>
              <a:t>When links are added to an existing tree-structured directory, a general graph structure can be created</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General Graph Directory</a:t>
            </a:r>
          </a:p>
        </p:txBody>
      </p:sp>
      <p:sp>
        <p:nvSpPr>
          <p:cNvPr id="3" name="Content Placeholder 2"/>
          <p:cNvSpPr>
            <a:spLocks noGrp="1"/>
          </p:cNvSpPr>
          <p:nvPr>
            <p:ph idx="1"/>
          </p:nvPr>
        </p:nvSpPr>
        <p:spPr>
          <a:xfrm>
            <a:off x="303212" y="1828800"/>
            <a:ext cx="11582400" cy="4724400"/>
          </a:xfrm>
        </p:spPr>
        <p:txBody>
          <a:bodyPr>
            <a:noAutofit/>
          </a:bodyPr>
          <a:lstStyle/>
          <a:p>
            <a:pPr algn="just">
              <a:lnSpc>
                <a:spcPct val="110000"/>
              </a:lnSpc>
              <a:spcBef>
                <a:spcPts val="1200"/>
              </a:spcBef>
            </a:pPr>
            <a:r>
              <a:rPr lang="en-US" sz="2600" dirty="0">
                <a:solidFill>
                  <a:schemeClr val="accent3">
                    <a:lumMod val="75000"/>
                  </a:schemeClr>
                </a:solidFill>
                <a:cs typeface="Times New Roman" pitchFamily="18" charset="0"/>
              </a:rPr>
              <a:t>A </a:t>
            </a:r>
            <a:r>
              <a:rPr lang="en-US" sz="2600" dirty="0">
                <a:solidFill>
                  <a:srgbClr val="C00000"/>
                </a:solidFill>
                <a:cs typeface="Times New Roman" pitchFamily="18" charset="0"/>
              </a:rPr>
              <a:t>general graph can have cycles </a:t>
            </a:r>
            <a:r>
              <a:rPr lang="en-US" sz="2600" dirty="0">
                <a:solidFill>
                  <a:schemeClr val="accent3">
                    <a:lumMod val="75000"/>
                  </a:schemeClr>
                </a:solidFill>
                <a:cs typeface="Times New Roman" pitchFamily="18" charset="0"/>
              </a:rPr>
              <a:t>and cycles cause problems when searching or traversing file system</a:t>
            </a:r>
          </a:p>
          <a:p>
            <a:pPr algn="just">
              <a:lnSpc>
                <a:spcPct val="110000"/>
              </a:lnSpc>
              <a:spcBef>
                <a:spcPts val="1200"/>
              </a:spcBef>
            </a:pPr>
            <a:r>
              <a:rPr lang="en-US" sz="2600" dirty="0">
                <a:solidFill>
                  <a:schemeClr val="accent3">
                    <a:lumMod val="75000"/>
                  </a:schemeClr>
                </a:solidFill>
                <a:cs typeface="Times New Roman" pitchFamily="18" charset="0"/>
              </a:rPr>
              <a:t>How do we guarantee no cycles?</a:t>
            </a:r>
          </a:p>
          <a:p>
            <a:pPr lvl="1" algn="just">
              <a:lnSpc>
                <a:spcPct val="110000"/>
              </a:lnSpc>
              <a:spcBef>
                <a:spcPts val="1200"/>
              </a:spcBef>
            </a:pPr>
            <a:r>
              <a:rPr lang="en-US" sz="2600" dirty="0">
                <a:solidFill>
                  <a:schemeClr val="accent3">
                    <a:lumMod val="75000"/>
                  </a:schemeClr>
                </a:solidFill>
                <a:cs typeface="Times New Roman" pitchFamily="18" charset="0"/>
              </a:rPr>
              <a:t>Allow only links to files not subdirectories</a:t>
            </a:r>
          </a:p>
          <a:p>
            <a:pPr lvl="1" algn="just">
              <a:lnSpc>
                <a:spcPct val="110000"/>
              </a:lnSpc>
              <a:spcBef>
                <a:spcPts val="1200"/>
              </a:spcBef>
            </a:pPr>
            <a:r>
              <a:rPr lang="en-US" sz="2600" dirty="0">
                <a:solidFill>
                  <a:schemeClr val="accent3">
                    <a:lumMod val="75000"/>
                  </a:schemeClr>
                </a:solidFill>
                <a:cs typeface="Times New Roman" pitchFamily="18" charset="0"/>
              </a:rPr>
              <a:t>Every time a new link is added, use a cycle detection algorithm to determine whether a cycle now exists</a:t>
            </a:r>
          </a:p>
          <a:p>
            <a:pPr algn="just">
              <a:lnSpc>
                <a:spcPct val="110000"/>
              </a:lnSpc>
              <a:spcBef>
                <a:spcPts val="1200"/>
              </a:spcBef>
            </a:pPr>
            <a:endParaRPr lang="en-US" sz="2600" dirty="0">
              <a:solidFill>
                <a:schemeClr val="accent3">
                  <a:lumMod val="75000"/>
                </a:schemeClr>
              </a:solidFill>
              <a:cs typeface="Times New Roman" pitchFamily="18"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Allocation Methods</a:t>
            </a:r>
          </a:p>
        </p:txBody>
      </p:sp>
      <p:sp>
        <p:nvSpPr>
          <p:cNvPr id="3" name="Content Placeholder 2"/>
          <p:cNvSpPr>
            <a:spLocks noGrp="1"/>
          </p:cNvSpPr>
          <p:nvPr>
            <p:ph idx="1"/>
          </p:nvPr>
        </p:nvSpPr>
        <p:spPr>
          <a:xfrm>
            <a:off x="608012" y="1828800"/>
            <a:ext cx="11125200" cy="4191000"/>
          </a:xfrm>
        </p:spPr>
        <p:txBody>
          <a:bodyPr>
            <a:normAutofit/>
          </a:bodyPr>
          <a:lstStyle/>
          <a:p>
            <a:pPr algn="just">
              <a:spcBef>
                <a:spcPts val="0"/>
              </a:spcBef>
              <a:spcAft>
                <a:spcPts val="1800"/>
              </a:spcAft>
              <a:defRPr/>
            </a:pPr>
            <a:r>
              <a:rPr lang="en-US" sz="2600" dirty="0">
                <a:solidFill>
                  <a:schemeClr val="accent3">
                    <a:lumMod val="75000"/>
                  </a:schemeClr>
                </a:solidFill>
                <a:cs typeface="Times New Roman" pitchFamily="18" charset="0"/>
              </a:rPr>
              <a:t>How to allocate space to files so that disk space is utilized effectively and files can be accessed quickly</a:t>
            </a:r>
          </a:p>
          <a:p>
            <a:pPr algn="just">
              <a:spcBef>
                <a:spcPts val="1200"/>
              </a:spcBef>
              <a:defRPr/>
            </a:pPr>
            <a:r>
              <a:rPr lang="en-US" sz="2600" dirty="0">
                <a:solidFill>
                  <a:schemeClr val="accent3">
                    <a:lumMod val="75000"/>
                  </a:schemeClr>
                </a:solidFill>
                <a:cs typeface="Times New Roman" pitchFamily="18" charset="0"/>
              </a:rPr>
              <a:t>Three major methods of allocating disk space are in wide use</a:t>
            </a:r>
          </a:p>
          <a:p>
            <a:pPr marL="914400" lvl="1" indent="-457200" algn="just">
              <a:spcBef>
                <a:spcPts val="1200"/>
              </a:spcBef>
              <a:buFont typeface="+mj-lt"/>
              <a:buAutoNum type="arabicPeriod"/>
              <a:defRPr/>
            </a:pPr>
            <a:r>
              <a:rPr lang="en-US" sz="2600" dirty="0">
                <a:solidFill>
                  <a:srgbClr val="C00000"/>
                </a:solidFill>
                <a:cs typeface="Times New Roman" pitchFamily="18" charset="0"/>
              </a:rPr>
              <a:t>Contiguous allocation</a:t>
            </a:r>
          </a:p>
          <a:p>
            <a:pPr marL="914400" lvl="1" indent="-457200" algn="just">
              <a:spcBef>
                <a:spcPts val="1200"/>
              </a:spcBef>
              <a:buFont typeface="+mj-lt"/>
              <a:buAutoNum type="arabicPeriod"/>
              <a:defRPr/>
            </a:pPr>
            <a:r>
              <a:rPr lang="en-US" sz="2600" dirty="0">
                <a:solidFill>
                  <a:srgbClr val="C00000"/>
                </a:solidFill>
                <a:cs typeface="Times New Roman" pitchFamily="18" charset="0"/>
              </a:rPr>
              <a:t>Linked allocation</a:t>
            </a:r>
          </a:p>
          <a:p>
            <a:pPr marL="914400" lvl="1" indent="-457200" algn="just">
              <a:spcBef>
                <a:spcPts val="1200"/>
              </a:spcBef>
              <a:spcAft>
                <a:spcPts val="1800"/>
              </a:spcAft>
              <a:buFont typeface="+mj-lt"/>
              <a:buAutoNum type="arabicPeriod"/>
              <a:defRPr/>
            </a:pPr>
            <a:r>
              <a:rPr lang="en-US" sz="2600" dirty="0">
                <a:solidFill>
                  <a:srgbClr val="C00000"/>
                </a:solidFill>
                <a:cs typeface="Times New Roman" pitchFamily="18" charset="0"/>
              </a:rPr>
              <a:t>Indexed allocation</a:t>
            </a:r>
          </a:p>
          <a:p>
            <a:pPr algn="just">
              <a:spcBef>
                <a:spcPts val="1200"/>
              </a:spcBef>
              <a:defRPr/>
            </a:pPr>
            <a:r>
              <a:rPr lang="en-US" sz="2600" dirty="0">
                <a:solidFill>
                  <a:schemeClr val="accent3">
                    <a:lumMod val="75000"/>
                  </a:schemeClr>
                </a:solidFill>
                <a:cs typeface="Times New Roman" pitchFamily="18" charset="0"/>
              </a:rPr>
              <a:t>Each method has its own advantages and disadvantage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Contiguous Allocation</a:t>
            </a:r>
          </a:p>
        </p:txBody>
      </p:sp>
      <p:sp>
        <p:nvSpPr>
          <p:cNvPr id="3" name="Content Placeholder 2"/>
          <p:cNvSpPr>
            <a:spLocks noGrp="1"/>
          </p:cNvSpPr>
          <p:nvPr>
            <p:ph idx="1"/>
          </p:nvPr>
        </p:nvSpPr>
        <p:spPr>
          <a:xfrm>
            <a:off x="303212" y="1600200"/>
            <a:ext cx="11430000" cy="4953000"/>
          </a:xfrm>
        </p:spPr>
        <p:txBody>
          <a:bodyPr>
            <a:noAutofit/>
          </a:bodyPr>
          <a:lstStyle/>
          <a:p>
            <a:pPr algn="just">
              <a:spcBef>
                <a:spcPts val="1200"/>
              </a:spcBef>
              <a:spcAft>
                <a:spcPts val="1200"/>
              </a:spcAft>
            </a:pPr>
            <a:r>
              <a:rPr lang="en-US" sz="2600" dirty="0">
                <a:solidFill>
                  <a:srgbClr val="C00000"/>
                </a:solidFill>
                <a:cs typeface="Times New Roman" pitchFamily="18" charset="0"/>
              </a:rPr>
              <a:t>Each file occupies a set of contiguous blocks on the disk</a:t>
            </a:r>
          </a:p>
          <a:p>
            <a:pPr algn="just">
              <a:spcBef>
                <a:spcPts val="1200"/>
              </a:spcBef>
              <a:spcAft>
                <a:spcPts val="1200"/>
              </a:spcAft>
            </a:pPr>
            <a:r>
              <a:rPr lang="en-US" sz="2600" dirty="0">
                <a:solidFill>
                  <a:srgbClr val="C00000"/>
                </a:solidFill>
                <a:cs typeface="Times New Roman" pitchFamily="18" charset="0"/>
              </a:rPr>
              <a:t>Disk addresses define a linear ordering on the disk</a:t>
            </a:r>
          </a:p>
          <a:p>
            <a:pPr algn="just">
              <a:spcBef>
                <a:spcPts val="1200"/>
              </a:spcBef>
              <a:spcAft>
                <a:spcPts val="1200"/>
              </a:spcAft>
            </a:pPr>
            <a:r>
              <a:rPr lang="en-US" sz="2600" dirty="0">
                <a:solidFill>
                  <a:schemeClr val="accent3">
                    <a:lumMod val="75000"/>
                  </a:schemeClr>
                </a:solidFill>
                <a:cs typeface="Times New Roman" pitchFamily="18" charset="0"/>
              </a:rPr>
              <a:t>With this ordering, assuming that only one job is accessing the disk, there is no head movement required, even if required it is to the next track</a:t>
            </a:r>
          </a:p>
          <a:p>
            <a:pPr algn="just">
              <a:spcBef>
                <a:spcPts val="1200"/>
              </a:spcBef>
              <a:spcAft>
                <a:spcPts val="1200"/>
              </a:spcAft>
            </a:pPr>
            <a:r>
              <a:rPr lang="en-US" sz="2600" dirty="0">
                <a:solidFill>
                  <a:schemeClr val="accent3">
                    <a:lumMod val="75000"/>
                  </a:schemeClr>
                </a:solidFill>
                <a:cs typeface="Times New Roman" pitchFamily="18" charset="0"/>
              </a:rPr>
              <a:t>Hence the </a:t>
            </a:r>
            <a:r>
              <a:rPr lang="en-US" sz="2600" dirty="0">
                <a:solidFill>
                  <a:srgbClr val="C00000"/>
                </a:solidFill>
                <a:cs typeface="Times New Roman" pitchFamily="18" charset="0"/>
              </a:rPr>
              <a:t>disk seek time is minimal</a:t>
            </a:r>
          </a:p>
          <a:p>
            <a:pPr algn="just">
              <a:spcBef>
                <a:spcPts val="1200"/>
              </a:spcBef>
              <a:spcAft>
                <a:spcPts val="1200"/>
              </a:spcAft>
            </a:pPr>
            <a:r>
              <a:rPr lang="en-US" sz="2600" dirty="0">
                <a:solidFill>
                  <a:schemeClr val="accent3">
                    <a:lumMod val="75000"/>
                  </a:schemeClr>
                </a:solidFill>
                <a:cs typeface="Times New Roman" pitchFamily="18" charset="0"/>
              </a:rPr>
              <a:t>Directory entry for each file has address of starting block and length of area allocated for this file</a:t>
            </a:r>
          </a:p>
          <a:p>
            <a:pPr algn="just">
              <a:spcBef>
                <a:spcPts val="1200"/>
              </a:spcBef>
              <a:spcAft>
                <a:spcPts val="1200"/>
              </a:spcAft>
            </a:pPr>
            <a:r>
              <a:rPr lang="en-US" sz="2600" dirty="0">
                <a:solidFill>
                  <a:schemeClr val="accent3">
                    <a:lumMod val="75000"/>
                  </a:schemeClr>
                </a:solidFill>
                <a:cs typeface="Times New Roman" pitchFamily="18" charset="0"/>
              </a:rPr>
              <a:t> File access : both sequential as well as direct access is supported</a:t>
            </a:r>
          </a:p>
          <a:p>
            <a:pPr algn="just">
              <a:spcAft>
                <a:spcPts val="1200"/>
              </a:spcAft>
            </a:pPr>
            <a:endParaRPr lang="en-US" sz="2600" dirty="0">
              <a:solidFill>
                <a:schemeClr val="accent3">
                  <a:lumMod val="75000"/>
                </a:schemeClr>
              </a:solidFill>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l="13196" t="580" r="12967" b="887"/>
          <a:stretch>
            <a:fillRect/>
          </a:stretch>
        </p:blipFill>
        <p:spPr bwMode="auto">
          <a:xfrm>
            <a:off x="2128720" y="457199"/>
            <a:ext cx="7547092" cy="6150739"/>
          </a:xfrm>
          <a:prstGeom prst="rect">
            <a:avLst/>
          </a:prstGeom>
          <a:noFill/>
          <a:ln w="38100" cmpd="dbl">
            <a:solidFill>
              <a:srgbClr val="CC6600"/>
            </a:solidFill>
            <a:miter lim="800000"/>
            <a:headEnd/>
            <a:tailEnd/>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0"/>
            <a:ext cx="9601200" cy="1143000"/>
          </a:xfrm>
        </p:spPr>
        <p:txBody>
          <a:bodyPr>
            <a:normAutofit/>
          </a:bodyPr>
          <a:lstStyle/>
          <a:p>
            <a:pPr algn="ctr"/>
            <a:r>
              <a:rPr lang="en-US" sz="3600" dirty="0">
                <a:solidFill>
                  <a:srgbClr val="3399FF"/>
                </a:solidFill>
              </a:rPr>
              <a:t>Linked Allocation</a:t>
            </a:r>
          </a:p>
        </p:txBody>
      </p:sp>
      <p:sp>
        <p:nvSpPr>
          <p:cNvPr id="3" name="Content Placeholder 2"/>
          <p:cNvSpPr>
            <a:spLocks noGrp="1"/>
          </p:cNvSpPr>
          <p:nvPr>
            <p:ph idx="1"/>
          </p:nvPr>
        </p:nvSpPr>
        <p:spPr>
          <a:xfrm>
            <a:off x="379412" y="1600200"/>
            <a:ext cx="11277600" cy="4876800"/>
          </a:xfrm>
        </p:spPr>
        <p:txBody>
          <a:bodyPr>
            <a:normAutofit lnSpcReduction="10000"/>
          </a:bodyPr>
          <a:lstStyle/>
          <a:p>
            <a:pPr algn="just">
              <a:spcBef>
                <a:spcPts val="1200"/>
              </a:spcBef>
            </a:pPr>
            <a:r>
              <a:rPr lang="en-US" sz="2600" dirty="0">
                <a:solidFill>
                  <a:srgbClr val="C00000"/>
                </a:solidFill>
                <a:cs typeface="Times New Roman" pitchFamily="18" charset="0"/>
              </a:rPr>
              <a:t>Each file is a linked list of blocks; blocks may be scattered anywhere on the disk</a:t>
            </a:r>
          </a:p>
          <a:p>
            <a:pPr lvl="1" algn="just">
              <a:spcBef>
                <a:spcPts val="1200"/>
              </a:spcBef>
            </a:pPr>
            <a:r>
              <a:rPr lang="en-US" sz="2600" dirty="0">
                <a:solidFill>
                  <a:srgbClr val="C00000"/>
                </a:solidFill>
                <a:cs typeface="Times New Roman" pitchFamily="18" charset="0"/>
              </a:rPr>
              <a:t>Directory contains a pointer to first &amp; last blocks of file</a:t>
            </a:r>
          </a:p>
          <a:p>
            <a:pPr lvl="1" algn="just">
              <a:spcBef>
                <a:spcPts val="1200"/>
              </a:spcBef>
            </a:pPr>
            <a:r>
              <a:rPr lang="en-US" sz="2600" dirty="0">
                <a:solidFill>
                  <a:schemeClr val="accent3">
                    <a:lumMod val="75000"/>
                  </a:schemeClr>
                </a:solidFill>
                <a:cs typeface="Times New Roman" pitchFamily="18" charset="0"/>
              </a:rPr>
              <a:t>Each block contains pointer to next block</a:t>
            </a:r>
          </a:p>
          <a:p>
            <a:pPr lvl="1" algn="just">
              <a:spcBef>
                <a:spcPts val="1200"/>
              </a:spcBef>
            </a:pPr>
            <a:r>
              <a:rPr lang="en-US" sz="2600" dirty="0">
                <a:solidFill>
                  <a:schemeClr val="accent3">
                    <a:lumMod val="75000"/>
                  </a:schemeClr>
                </a:solidFill>
                <a:cs typeface="Times New Roman" pitchFamily="18" charset="0"/>
              </a:rPr>
              <a:t>File ends at nil pointer</a:t>
            </a:r>
          </a:p>
          <a:p>
            <a:pPr lvl="1" algn="just">
              <a:spcBef>
                <a:spcPts val="1200"/>
              </a:spcBef>
            </a:pPr>
            <a:r>
              <a:rPr lang="en-US" sz="2600" dirty="0">
                <a:solidFill>
                  <a:schemeClr val="accent3">
                    <a:lumMod val="75000"/>
                  </a:schemeClr>
                </a:solidFill>
                <a:cs typeface="Times New Roman" pitchFamily="18" charset="0"/>
              </a:rPr>
              <a:t>No external fragmentation</a:t>
            </a:r>
          </a:p>
          <a:p>
            <a:pPr lvl="1" algn="just">
              <a:spcBef>
                <a:spcPts val="1200"/>
              </a:spcBef>
            </a:pPr>
            <a:r>
              <a:rPr lang="en-US" sz="2600" dirty="0">
                <a:solidFill>
                  <a:schemeClr val="accent3">
                    <a:lumMod val="75000"/>
                  </a:schemeClr>
                </a:solidFill>
                <a:cs typeface="Times New Roman" pitchFamily="18" charset="0"/>
              </a:rPr>
              <a:t>Free space management system called when new block needed; file can continue to grow</a:t>
            </a:r>
          </a:p>
          <a:p>
            <a:pPr lvl="1"/>
            <a:r>
              <a:rPr lang="en-US" sz="2600" dirty="0">
                <a:solidFill>
                  <a:schemeClr val="accent3">
                    <a:lumMod val="75000"/>
                  </a:schemeClr>
                </a:solidFill>
                <a:cs typeface="Times New Roman" pitchFamily="18" charset="0"/>
                <a:sym typeface="Wingdings" pitchFamily="2" charset="2"/>
              </a:rPr>
              <a:t>Disadvantage :</a:t>
            </a:r>
          </a:p>
          <a:p>
            <a:pPr lvl="2"/>
            <a:r>
              <a:rPr lang="en-US" sz="2600" dirty="0">
                <a:solidFill>
                  <a:schemeClr val="accent3">
                    <a:lumMod val="75000"/>
                  </a:schemeClr>
                </a:solidFill>
                <a:cs typeface="Times New Roman" pitchFamily="18" charset="0"/>
                <a:sym typeface="Wingdings" pitchFamily="2" charset="2"/>
              </a:rPr>
              <a:t>Used only for sequential access files. </a:t>
            </a:r>
          </a:p>
          <a:p>
            <a:pPr lvl="2"/>
            <a:r>
              <a:rPr lang="en-US" sz="2600" dirty="0">
                <a:solidFill>
                  <a:schemeClr val="accent3">
                    <a:lumMod val="75000"/>
                  </a:schemeClr>
                </a:solidFill>
                <a:cs typeface="Times New Roman" pitchFamily="18" charset="0"/>
                <a:sym typeface="Wingdings" pitchFamily="2" charset="2"/>
              </a:rPr>
              <a:t>Space required for pointer</a:t>
            </a:r>
            <a:endParaRPr lang="en-US" sz="2600" dirty="0">
              <a:solidFill>
                <a:schemeClr val="accent3">
                  <a:lumMod val="75000"/>
                </a:schemeClr>
              </a:solidFill>
              <a:cs typeface="Times New Roman" pitchFamily="18" charset="0"/>
            </a:endParaRPr>
          </a:p>
          <a:p>
            <a:pPr lvl="1" algn="just">
              <a:spcBef>
                <a:spcPts val="1200"/>
              </a:spcBef>
            </a:pPr>
            <a:endParaRPr lang="en-US" sz="2600" dirty="0">
              <a:solidFill>
                <a:schemeClr val="accent3">
                  <a:lumMod val="75000"/>
                </a:schemeClr>
              </a:solidFill>
              <a:cs typeface="Times New Roman" pitchFamily="18" charset="0"/>
            </a:endParaRPr>
          </a:p>
          <a:p>
            <a:pPr algn="just"/>
            <a:endParaRPr lang="en-US" sz="2200" dirty="0">
              <a:latin typeface="Century"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l="14516" t="638" r="14516" b="975"/>
          <a:stretch>
            <a:fillRect/>
          </a:stretch>
        </p:blipFill>
        <p:spPr bwMode="auto">
          <a:xfrm>
            <a:off x="1370012" y="457199"/>
            <a:ext cx="8610600" cy="6066179"/>
          </a:xfrm>
          <a:prstGeom prst="rect">
            <a:avLst/>
          </a:prstGeom>
          <a:noFill/>
          <a:ln w="38100" cmpd="dbl">
            <a:solidFill>
              <a:srgbClr val="CC66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412" y="1447800"/>
            <a:ext cx="11353800" cy="4572000"/>
          </a:xfrm>
        </p:spPr>
        <p:txBody>
          <a:bodyPr>
            <a:normAutofit/>
          </a:bodyPr>
          <a:lstStyle/>
          <a:p>
            <a:pPr algn="just">
              <a:lnSpc>
                <a:spcPct val="100000"/>
              </a:lnSpc>
            </a:pPr>
            <a:r>
              <a:rPr lang="en-US" sz="2600" dirty="0">
                <a:solidFill>
                  <a:srgbClr val="C00000"/>
                </a:solidFill>
              </a:rPr>
              <a:t>No direct access </a:t>
            </a:r>
            <a:r>
              <a:rPr lang="en-US" sz="2600" dirty="0">
                <a:solidFill>
                  <a:schemeClr val="accent3">
                    <a:lumMod val="75000"/>
                  </a:schemeClr>
                </a:solidFill>
              </a:rPr>
              <a:t>- To find </a:t>
            </a:r>
            <a:r>
              <a:rPr lang="en-US" sz="2600" dirty="0" err="1">
                <a:solidFill>
                  <a:schemeClr val="accent3">
                    <a:lumMod val="75000"/>
                  </a:schemeClr>
                </a:solidFill>
              </a:rPr>
              <a:t>i</a:t>
            </a:r>
            <a:r>
              <a:rPr lang="en-US" sz="2600" baseline="30000" dirty="0" err="1">
                <a:solidFill>
                  <a:schemeClr val="accent3">
                    <a:lumMod val="75000"/>
                  </a:schemeClr>
                </a:solidFill>
              </a:rPr>
              <a:t>th</a:t>
            </a:r>
            <a:r>
              <a:rPr lang="en-US" sz="2600" dirty="0">
                <a:solidFill>
                  <a:schemeClr val="accent3">
                    <a:lumMod val="75000"/>
                  </a:schemeClr>
                </a:solidFill>
              </a:rPr>
              <a:t> block, must start from the beginning and follow all pointers until it reaches </a:t>
            </a:r>
            <a:r>
              <a:rPr lang="en-US" sz="2600" dirty="0" err="1">
                <a:solidFill>
                  <a:schemeClr val="accent3">
                    <a:lumMod val="75000"/>
                  </a:schemeClr>
                </a:solidFill>
              </a:rPr>
              <a:t>i</a:t>
            </a:r>
            <a:r>
              <a:rPr lang="en-US" sz="2600" baseline="30000" dirty="0" err="1">
                <a:solidFill>
                  <a:schemeClr val="accent3">
                    <a:lumMod val="75000"/>
                  </a:schemeClr>
                </a:solidFill>
              </a:rPr>
              <a:t>th</a:t>
            </a:r>
            <a:r>
              <a:rPr lang="en-US" sz="2600" dirty="0">
                <a:solidFill>
                  <a:schemeClr val="accent3">
                    <a:lumMod val="75000"/>
                  </a:schemeClr>
                </a:solidFill>
              </a:rPr>
              <a:t> block</a:t>
            </a:r>
          </a:p>
          <a:p>
            <a:pPr algn="just">
              <a:lnSpc>
                <a:spcPct val="100000"/>
              </a:lnSpc>
            </a:pPr>
            <a:r>
              <a:rPr lang="en-US" sz="2600" dirty="0">
                <a:solidFill>
                  <a:schemeClr val="accent3">
                    <a:lumMod val="75000"/>
                  </a:schemeClr>
                </a:solidFill>
                <a:cs typeface="Times New Roman" pitchFamily="18" charset="0"/>
              </a:rPr>
              <a:t>Each file requires more space than the actual required one, to store all pointers. </a:t>
            </a:r>
          </a:p>
          <a:p>
            <a:pPr algn="just">
              <a:lnSpc>
                <a:spcPct val="100000"/>
              </a:lnSpc>
              <a:spcBef>
                <a:spcPts val="1200"/>
              </a:spcBef>
            </a:pPr>
            <a:r>
              <a:rPr lang="en-US" sz="2600" dirty="0">
                <a:solidFill>
                  <a:schemeClr val="accent3">
                    <a:lumMod val="75000"/>
                  </a:schemeClr>
                </a:solidFill>
                <a:cs typeface="Times New Roman" pitchFamily="18" charset="0"/>
              </a:rPr>
              <a:t>Solution- collect blocks into multiples, called </a:t>
            </a:r>
            <a:r>
              <a:rPr lang="en-US" sz="2600" dirty="0">
                <a:solidFill>
                  <a:srgbClr val="C00000"/>
                </a:solidFill>
                <a:cs typeface="Times New Roman" pitchFamily="18" charset="0"/>
              </a:rPr>
              <a:t>clusters</a:t>
            </a:r>
            <a:r>
              <a:rPr lang="en-US" sz="2600" dirty="0">
                <a:solidFill>
                  <a:schemeClr val="accent3">
                    <a:lumMod val="75000"/>
                  </a:schemeClr>
                </a:solidFill>
                <a:cs typeface="Times New Roman" pitchFamily="18" charset="0"/>
              </a:rPr>
              <a:t> and to allocate clusters rather than blocks. But increases </a:t>
            </a:r>
            <a:r>
              <a:rPr lang="en-US" sz="2600" dirty="0">
                <a:solidFill>
                  <a:srgbClr val="C00000"/>
                </a:solidFill>
                <a:cs typeface="Times New Roman" pitchFamily="18" charset="0"/>
              </a:rPr>
              <a:t>internal fragmentation</a:t>
            </a:r>
          </a:p>
          <a:p>
            <a:pPr algn="just">
              <a:lnSpc>
                <a:spcPct val="100000"/>
              </a:lnSpc>
              <a:spcBef>
                <a:spcPts val="1200"/>
              </a:spcBef>
            </a:pPr>
            <a:r>
              <a:rPr lang="en-US" sz="2600" dirty="0">
                <a:solidFill>
                  <a:schemeClr val="accent3">
                    <a:lumMod val="75000"/>
                  </a:schemeClr>
                </a:solidFill>
                <a:cs typeface="Times New Roman" pitchFamily="18" charset="0"/>
              </a:rPr>
              <a:t> </a:t>
            </a:r>
            <a:r>
              <a:rPr lang="en-US" sz="2600" dirty="0">
                <a:solidFill>
                  <a:srgbClr val="C00000"/>
                </a:solidFill>
                <a:cs typeface="Times New Roman" pitchFamily="18" charset="0"/>
              </a:rPr>
              <a:t>Reliability lost </a:t>
            </a:r>
            <a:r>
              <a:rPr lang="en-US" sz="2600" dirty="0">
                <a:solidFill>
                  <a:schemeClr val="accent3">
                    <a:lumMod val="75000"/>
                  </a:schemeClr>
                </a:solidFill>
                <a:cs typeface="Times New Roman" pitchFamily="18" charset="0"/>
              </a:rPr>
              <a:t>if pointer lost or damaged</a:t>
            </a:r>
          </a:p>
          <a:p>
            <a:pPr algn="just">
              <a:lnSpc>
                <a:spcPct val="100000"/>
              </a:lnSpc>
              <a:spcBef>
                <a:spcPts val="1200"/>
              </a:spcBef>
            </a:pPr>
            <a:r>
              <a:rPr lang="en-US" sz="2600" dirty="0">
                <a:solidFill>
                  <a:schemeClr val="accent3">
                    <a:lumMod val="75000"/>
                  </a:schemeClr>
                </a:solidFill>
                <a:cs typeface="Times New Roman" pitchFamily="18" charset="0"/>
              </a:rPr>
              <a:t> Locating a block can take many I/Os and disk seeks – solution </a:t>
            </a:r>
            <a:r>
              <a:rPr lang="en-US" sz="2600" dirty="0">
                <a:solidFill>
                  <a:srgbClr val="C00000"/>
                </a:solidFill>
                <a:cs typeface="Times New Roman" pitchFamily="18" charset="0"/>
              </a:rPr>
              <a:t>file allocation table</a:t>
            </a:r>
          </a:p>
          <a:p>
            <a:endParaRPr lang="en-US" sz="2600" dirty="0">
              <a:solidFill>
                <a:schemeClr val="accent3">
                  <a:lumMod val="75000"/>
                </a:schemeClr>
              </a:solidFill>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File-Allocation Table</a:t>
            </a:r>
          </a:p>
        </p:txBody>
      </p:sp>
      <p:pic>
        <p:nvPicPr>
          <p:cNvPr id="58371" name="Picture 5"/>
          <p:cNvPicPr>
            <a:picLocks noGrp="1" noChangeAspect="1" noChangeArrowheads="1"/>
          </p:cNvPicPr>
          <p:nvPr>
            <p:ph idx="1"/>
          </p:nvPr>
        </p:nvPicPr>
        <p:blipFill>
          <a:blip r:embed="rId3" cstate="print"/>
          <a:stretch>
            <a:fillRect/>
          </a:stretch>
        </p:blipFill>
        <p:spPr>
          <a:xfrm>
            <a:off x="6170612" y="1447800"/>
            <a:ext cx="5637213" cy="4590964"/>
          </a:xfrm>
        </p:spPr>
      </p:pic>
      <p:sp>
        <p:nvSpPr>
          <p:cNvPr id="5" name="Content Placeholder 2"/>
          <p:cNvSpPr txBox="1">
            <a:spLocks/>
          </p:cNvSpPr>
          <p:nvPr/>
        </p:nvSpPr>
        <p:spPr bwMode="auto">
          <a:xfrm>
            <a:off x="303212" y="1905000"/>
            <a:ext cx="5689627" cy="4267200"/>
          </a:xfrm>
          <a:prstGeom prst="rect">
            <a:avLst/>
          </a:prstGeom>
          <a:noFill/>
          <a:ln w="9525">
            <a:noFill/>
            <a:miter lim="800000"/>
            <a:headEnd/>
            <a:tailEnd/>
          </a:ln>
          <a:effectLst/>
        </p:spPr>
        <p:txBody>
          <a:bodyPr/>
          <a:lstStyle/>
          <a:p>
            <a:pPr marL="223838" indent="-223838" algn="just">
              <a:lnSpc>
                <a:spcPct val="90000"/>
              </a:lnSpc>
              <a:spcBef>
                <a:spcPts val="1800"/>
              </a:spcBef>
              <a:buClr>
                <a:schemeClr val="accent3">
                  <a:lumMod val="75000"/>
                </a:schemeClr>
              </a:buClr>
              <a:buSzPct val="80000"/>
              <a:buFont typeface="Arial" pitchFamily="34" charset="0"/>
              <a:buChar char="•"/>
              <a:defRPr/>
            </a:pPr>
            <a:r>
              <a:rPr lang="en-US" sz="2600" dirty="0">
                <a:solidFill>
                  <a:srgbClr val="C00000"/>
                </a:solidFill>
                <a:cs typeface="Times New Roman" pitchFamily="18" charset="0"/>
              </a:rPr>
              <a:t>FAT (File Allocation Table)</a:t>
            </a:r>
          </a:p>
          <a:p>
            <a:pPr marL="502920" lvl="1" indent="-223838" algn="just">
              <a:lnSpc>
                <a:spcPct val="90000"/>
              </a:lnSpc>
              <a:spcBef>
                <a:spcPts val="1200"/>
              </a:spcBef>
              <a:buClr>
                <a:schemeClr val="accent3">
                  <a:lumMod val="75000"/>
                </a:schemeClr>
              </a:buClr>
              <a:buSzPct val="80000"/>
              <a:buFont typeface="Arial" pitchFamily="34" charset="0"/>
              <a:buChar char="–"/>
              <a:defRPr/>
            </a:pPr>
            <a:r>
              <a:rPr lang="en-US" sz="2600" dirty="0">
                <a:solidFill>
                  <a:schemeClr val="accent3">
                    <a:lumMod val="75000"/>
                  </a:schemeClr>
                </a:solidFill>
                <a:cs typeface="Times New Roman" pitchFamily="18" charset="0"/>
              </a:rPr>
              <a:t>It has 1 entry for each disk block &amp; is indexed by block number</a:t>
            </a:r>
          </a:p>
          <a:p>
            <a:pPr marL="502920" lvl="1" indent="-223838" algn="just">
              <a:lnSpc>
                <a:spcPct val="90000"/>
              </a:lnSpc>
              <a:spcBef>
                <a:spcPts val="1200"/>
              </a:spcBef>
              <a:buClr>
                <a:schemeClr val="accent3">
                  <a:lumMod val="75000"/>
                </a:schemeClr>
              </a:buClr>
              <a:buSzPct val="80000"/>
              <a:buFont typeface="Arial" pitchFamily="34" charset="0"/>
              <a:buChar char="–"/>
              <a:defRPr/>
            </a:pPr>
            <a:r>
              <a:rPr lang="en-US" sz="2600" dirty="0">
                <a:solidFill>
                  <a:schemeClr val="accent3">
                    <a:lumMod val="75000"/>
                  </a:schemeClr>
                </a:solidFill>
                <a:cs typeface="Times New Roman" pitchFamily="18" charset="0"/>
              </a:rPr>
              <a:t>Much like a linked list, but faster on disk and cacheable </a:t>
            </a:r>
          </a:p>
          <a:p>
            <a:pPr marL="502920" lvl="1" indent="-223838" algn="just">
              <a:lnSpc>
                <a:spcPct val="90000"/>
              </a:lnSpc>
              <a:spcBef>
                <a:spcPts val="1200"/>
              </a:spcBef>
              <a:buClr>
                <a:schemeClr val="accent3">
                  <a:lumMod val="75000"/>
                </a:schemeClr>
              </a:buClr>
              <a:buSzPct val="80000"/>
              <a:buFont typeface="Arial" pitchFamily="34" charset="0"/>
              <a:buChar char="–"/>
              <a:defRPr/>
            </a:pPr>
            <a:r>
              <a:rPr lang="en-US" sz="2600" dirty="0">
                <a:solidFill>
                  <a:schemeClr val="accent3">
                    <a:lumMod val="75000"/>
                  </a:schemeClr>
                </a:solidFill>
                <a:cs typeface="Times New Roman" pitchFamily="18" charset="0"/>
              </a:rPr>
              <a:t>New block allocation simple</a:t>
            </a:r>
          </a:p>
          <a:p>
            <a:pPr marL="502920" lvl="1" indent="-223838" algn="just">
              <a:lnSpc>
                <a:spcPct val="90000"/>
              </a:lnSpc>
              <a:spcBef>
                <a:spcPts val="1200"/>
              </a:spcBef>
              <a:buClr>
                <a:schemeClr val="accent3">
                  <a:lumMod val="75000"/>
                </a:schemeClr>
              </a:buClr>
              <a:buSzPct val="80000"/>
              <a:buFont typeface="Arial" pitchFamily="34" charset="0"/>
              <a:buChar char="–"/>
              <a:defRPr/>
            </a:pPr>
            <a:endParaRPr lang="en-US" sz="2600" dirty="0">
              <a:solidFill>
                <a:schemeClr val="accent3">
                  <a:lumMod val="75000"/>
                </a:schemeClr>
              </a:solidFill>
              <a:cs typeface="Times New Roman" pitchFamily="18"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601200" cy="1143000"/>
          </a:xfrm>
        </p:spPr>
        <p:txBody>
          <a:bodyPr>
            <a:normAutofit/>
          </a:bodyPr>
          <a:lstStyle/>
          <a:p>
            <a:pPr algn="ctr"/>
            <a:r>
              <a:rPr lang="en-US" sz="3600" dirty="0">
                <a:solidFill>
                  <a:srgbClr val="3399FF"/>
                </a:solidFill>
              </a:rPr>
              <a:t>Indexed Allocation</a:t>
            </a:r>
          </a:p>
        </p:txBody>
      </p:sp>
      <p:sp>
        <p:nvSpPr>
          <p:cNvPr id="3" name="Content Placeholder 2"/>
          <p:cNvSpPr>
            <a:spLocks noGrp="1"/>
          </p:cNvSpPr>
          <p:nvPr>
            <p:ph idx="1"/>
          </p:nvPr>
        </p:nvSpPr>
        <p:spPr>
          <a:xfrm>
            <a:off x="303212" y="1905000"/>
            <a:ext cx="11582400" cy="4191000"/>
          </a:xfrm>
        </p:spPr>
        <p:txBody>
          <a:bodyPr>
            <a:noAutofit/>
          </a:bodyPr>
          <a:lstStyle/>
          <a:p>
            <a:pPr algn="just"/>
            <a:r>
              <a:rPr lang="en-US" sz="2600" dirty="0">
                <a:solidFill>
                  <a:srgbClr val="C00000"/>
                </a:solidFill>
                <a:cs typeface="Times New Roman" pitchFamily="18" charset="0"/>
              </a:rPr>
              <a:t>Bring all pointers together into one location : the index block</a:t>
            </a:r>
          </a:p>
          <a:p>
            <a:pPr algn="just"/>
            <a:r>
              <a:rPr lang="en-US" sz="2600" dirty="0">
                <a:solidFill>
                  <a:srgbClr val="C00000"/>
                </a:solidFill>
                <a:cs typeface="Times New Roman" pitchFamily="18" charset="0"/>
              </a:rPr>
              <a:t>Each file has its own index block</a:t>
            </a:r>
            <a:r>
              <a:rPr lang="en-US" sz="2600" dirty="0">
                <a:solidFill>
                  <a:schemeClr val="accent3">
                    <a:lumMod val="75000"/>
                  </a:schemeClr>
                </a:solidFill>
                <a:cs typeface="Times New Roman" pitchFamily="18" charset="0"/>
              </a:rPr>
              <a:t>, which is an array of disk-block addresses</a:t>
            </a:r>
          </a:p>
          <a:p>
            <a:pPr algn="just"/>
            <a:r>
              <a:rPr lang="en-US" sz="2600" dirty="0">
                <a:solidFill>
                  <a:srgbClr val="C00000"/>
                </a:solidFill>
                <a:cs typeface="Times New Roman" pitchFamily="18" charset="0"/>
              </a:rPr>
              <a:t>Directory block contains address of the index block</a:t>
            </a:r>
          </a:p>
          <a:p>
            <a:pPr algn="just"/>
            <a:r>
              <a:rPr lang="en-US" sz="2600" dirty="0">
                <a:solidFill>
                  <a:schemeClr val="accent3">
                    <a:lumMod val="75000"/>
                  </a:schemeClr>
                </a:solidFill>
                <a:cs typeface="Times New Roman" pitchFamily="18" charset="0"/>
              </a:rPr>
              <a:t>When a file is created, all pointers in the index block are set to nil</a:t>
            </a:r>
          </a:p>
          <a:p>
            <a:pPr algn="just"/>
            <a:r>
              <a:rPr lang="en-US" sz="2600" dirty="0">
                <a:solidFill>
                  <a:schemeClr val="accent3">
                    <a:lumMod val="75000"/>
                  </a:schemeClr>
                </a:solidFill>
              </a:rPr>
              <a:t>When </a:t>
            </a:r>
            <a:r>
              <a:rPr lang="en-US" sz="2600" dirty="0" err="1">
                <a:solidFill>
                  <a:schemeClr val="accent3">
                    <a:lumMod val="75000"/>
                  </a:schemeClr>
                </a:solidFill>
              </a:rPr>
              <a:t>i</a:t>
            </a:r>
            <a:r>
              <a:rPr lang="en-US" sz="2600" baseline="30000" dirty="0" err="1">
                <a:solidFill>
                  <a:schemeClr val="accent3">
                    <a:lumMod val="75000"/>
                  </a:schemeClr>
                </a:solidFill>
              </a:rPr>
              <a:t>th</a:t>
            </a:r>
            <a:r>
              <a:rPr lang="en-US" sz="2600" dirty="0">
                <a:solidFill>
                  <a:schemeClr val="accent3">
                    <a:lumMod val="75000"/>
                  </a:schemeClr>
                </a:solidFill>
              </a:rPr>
              <a:t>  block is written, its address is put in the </a:t>
            </a:r>
            <a:r>
              <a:rPr lang="en-US" sz="2600" dirty="0" err="1">
                <a:solidFill>
                  <a:schemeClr val="accent3">
                    <a:lumMod val="75000"/>
                  </a:schemeClr>
                </a:solidFill>
              </a:rPr>
              <a:t>i</a:t>
            </a:r>
            <a:r>
              <a:rPr lang="en-US" sz="2600" baseline="30000" dirty="0" err="1">
                <a:solidFill>
                  <a:schemeClr val="accent3">
                    <a:lumMod val="75000"/>
                  </a:schemeClr>
                </a:solidFill>
              </a:rPr>
              <a:t>th</a:t>
            </a:r>
            <a:r>
              <a:rPr lang="en-US" sz="2600" dirty="0">
                <a:solidFill>
                  <a:schemeClr val="accent3">
                    <a:lumMod val="75000"/>
                  </a:schemeClr>
                </a:solidFill>
              </a:rPr>
              <a:t> index block entry</a:t>
            </a:r>
          </a:p>
          <a:p>
            <a:pPr algn="just"/>
            <a:r>
              <a:rPr lang="en-US" sz="2600" dirty="0">
                <a:solidFill>
                  <a:srgbClr val="C00000"/>
                </a:solidFill>
                <a:cs typeface="Times New Roman" pitchFamily="18" charset="0"/>
              </a:rPr>
              <a:t>Supports direct access</a:t>
            </a:r>
          </a:p>
          <a:p>
            <a:pPr algn="just"/>
            <a:r>
              <a:rPr lang="en-US" sz="2600" dirty="0">
                <a:solidFill>
                  <a:srgbClr val="C00000"/>
                </a:solidFill>
                <a:cs typeface="Times New Roman" pitchFamily="18" charset="0"/>
              </a:rPr>
              <a:t>Does not suffer form external fragmentation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File Concept</a:t>
            </a:r>
          </a:p>
        </p:txBody>
      </p:sp>
      <p:sp>
        <p:nvSpPr>
          <p:cNvPr id="3" name="Content Placeholder 2"/>
          <p:cNvSpPr>
            <a:spLocks noGrp="1"/>
          </p:cNvSpPr>
          <p:nvPr>
            <p:ph idx="1"/>
          </p:nvPr>
        </p:nvSpPr>
        <p:spPr>
          <a:xfrm>
            <a:off x="608012" y="1828800"/>
            <a:ext cx="11277600" cy="4191000"/>
          </a:xfrm>
        </p:spPr>
        <p:txBody>
          <a:bodyPr>
            <a:normAutofit/>
          </a:bodyPr>
          <a:lstStyle/>
          <a:p>
            <a:pPr algn="just">
              <a:lnSpc>
                <a:spcPct val="100000"/>
              </a:lnSpc>
            </a:pPr>
            <a:r>
              <a:rPr lang="en-US" sz="2600" dirty="0">
                <a:solidFill>
                  <a:schemeClr val="accent3">
                    <a:lumMod val="75000"/>
                  </a:schemeClr>
                </a:solidFill>
                <a:cs typeface="Times New Roman" pitchFamily="18" charset="0"/>
              </a:rPr>
              <a:t>A file is </a:t>
            </a:r>
            <a:r>
              <a:rPr lang="en-US" sz="2600" dirty="0">
                <a:solidFill>
                  <a:srgbClr val="C00000"/>
                </a:solidFill>
                <a:cs typeface="Times New Roman" pitchFamily="18" charset="0"/>
              </a:rPr>
              <a:t>named collection of related information that is recorded on secondary storage</a:t>
            </a:r>
          </a:p>
          <a:p>
            <a:pPr algn="just">
              <a:lnSpc>
                <a:spcPct val="100000"/>
              </a:lnSpc>
            </a:pPr>
            <a:r>
              <a:rPr lang="en-US" sz="2600" dirty="0">
                <a:solidFill>
                  <a:schemeClr val="accent3">
                    <a:lumMod val="75000"/>
                  </a:schemeClr>
                </a:solidFill>
                <a:cs typeface="Times New Roman" pitchFamily="18" charset="0"/>
              </a:rPr>
              <a:t>It represents programs &amp; data (numeric, alphabetic, alphanumeric &amp; binary).</a:t>
            </a:r>
          </a:p>
          <a:p>
            <a:pPr algn="just">
              <a:lnSpc>
                <a:spcPct val="100000"/>
              </a:lnSpc>
            </a:pPr>
            <a:r>
              <a:rPr lang="en-US" sz="2600" dirty="0">
                <a:solidFill>
                  <a:schemeClr val="accent3">
                    <a:lumMod val="75000"/>
                  </a:schemeClr>
                </a:solidFill>
                <a:cs typeface="Times New Roman" pitchFamily="18" charset="0"/>
              </a:rPr>
              <a:t>It is a sequence of bits, bytes, lines or records, the meaning of which is defined by the file’s creator &amp; user</a:t>
            </a:r>
          </a:p>
          <a:p>
            <a:pPr algn="just">
              <a:lnSpc>
                <a:spcPct val="100000"/>
              </a:lnSpc>
            </a:pPr>
            <a:r>
              <a:rPr lang="en-US" sz="2600" dirty="0">
                <a:solidFill>
                  <a:schemeClr val="accent3">
                    <a:lumMod val="75000"/>
                  </a:schemeClr>
                </a:solidFill>
                <a:cs typeface="Times New Roman" pitchFamily="18" charset="0"/>
              </a:rPr>
              <a:t>A file has a certain defined structure which depends on its type (text, source, object, executable)</a:t>
            </a:r>
          </a:p>
          <a:p>
            <a:pPr>
              <a:lnSpc>
                <a:spcPct val="100000"/>
              </a:lnSpc>
            </a:pPr>
            <a:endParaRPr lang="en-US" sz="2600" dirty="0">
              <a:latin typeface="Century" pitchFamily="18"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7759" t="682" r="8002" b="1366"/>
          <a:stretch>
            <a:fillRect/>
          </a:stretch>
        </p:blipFill>
        <p:spPr bwMode="auto">
          <a:xfrm>
            <a:off x="812588" y="1282701"/>
            <a:ext cx="10665222" cy="5154613"/>
          </a:xfrm>
          <a:prstGeom prst="rect">
            <a:avLst/>
          </a:prstGeom>
          <a:noFill/>
          <a:ln w="38100" cmpd="dbl">
            <a:solidFill>
              <a:srgbClr val="CC6600"/>
            </a:solidFill>
            <a:miter lim="800000"/>
            <a:headEnd/>
            <a:tailEnd/>
          </a:ln>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89090" name="Content Placeholder 2"/>
          <p:cNvSpPr>
            <a:spLocks noGrp="1"/>
          </p:cNvSpPr>
          <p:nvPr>
            <p:ph idx="1"/>
          </p:nvPr>
        </p:nvSpPr>
        <p:spPr>
          <a:xfrm>
            <a:off x="455612" y="1828800"/>
            <a:ext cx="11506200" cy="4191000"/>
          </a:xfrm>
        </p:spPr>
        <p:txBody>
          <a:bodyPr>
            <a:noAutofit/>
          </a:bodyPr>
          <a:lstStyle/>
          <a:p>
            <a:r>
              <a:rPr lang="en-US" sz="2600" dirty="0">
                <a:solidFill>
                  <a:schemeClr val="accent3">
                    <a:lumMod val="75000"/>
                  </a:schemeClr>
                </a:solidFill>
                <a:cs typeface="Times New Roman" pitchFamily="18" charset="0"/>
              </a:rPr>
              <a:t>Different mechanisms for creating index block of appropriate size are:</a:t>
            </a:r>
          </a:p>
          <a:p>
            <a:pPr lvl="1"/>
            <a:r>
              <a:rPr lang="en-US" sz="2600" dirty="0">
                <a:solidFill>
                  <a:schemeClr val="accent3">
                    <a:lumMod val="75000"/>
                  </a:schemeClr>
                </a:solidFill>
                <a:cs typeface="Times New Roman" pitchFamily="18" charset="0"/>
              </a:rPr>
              <a:t>Linked Scheme </a:t>
            </a:r>
          </a:p>
          <a:p>
            <a:pPr lvl="2"/>
            <a:r>
              <a:rPr lang="en-US" sz="2600" dirty="0">
                <a:solidFill>
                  <a:schemeClr val="accent3">
                    <a:lumMod val="75000"/>
                  </a:schemeClr>
                </a:solidFill>
                <a:cs typeface="Times New Roman" pitchFamily="18" charset="0"/>
              </a:rPr>
              <a:t>Index block is normally one disk block.</a:t>
            </a:r>
          </a:p>
          <a:p>
            <a:pPr lvl="2"/>
            <a:r>
              <a:rPr lang="en-US" sz="2600" dirty="0">
                <a:solidFill>
                  <a:schemeClr val="accent3">
                    <a:lumMod val="75000"/>
                  </a:schemeClr>
                </a:solidFill>
                <a:cs typeface="Times New Roman" pitchFamily="18" charset="0"/>
              </a:rPr>
              <a:t>Many index blocks linked together.</a:t>
            </a:r>
          </a:p>
          <a:p>
            <a:pPr lvl="1"/>
            <a:r>
              <a:rPr lang="en-US" sz="2600" dirty="0">
                <a:solidFill>
                  <a:schemeClr val="accent3">
                    <a:lumMod val="75000"/>
                  </a:schemeClr>
                </a:solidFill>
                <a:cs typeface="Times New Roman" pitchFamily="18" charset="0"/>
              </a:rPr>
              <a:t>Multilevel Scheme</a:t>
            </a:r>
          </a:p>
          <a:p>
            <a:pPr lvl="2"/>
            <a:r>
              <a:rPr lang="en-US" sz="2600" dirty="0">
                <a:solidFill>
                  <a:schemeClr val="accent3">
                    <a:lumMod val="75000"/>
                  </a:schemeClr>
                </a:solidFill>
                <a:cs typeface="Times New Roman" pitchFamily="18" charset="0"/>
              </a:rPr>
              <a:t>Index blocks are leveled.</a:t>
            </a:r>
          </a:p>
          <a:p>
            <a:pPr lvl="2"/>
            <a:r>
              <a:rPr lang="en-US" sz="2600" dirty="0">
                <a:solidFill>
                  <a:schemeClr val="accent3">
                    <a:lumMod val="75000"/>
                  </a:schemeClr>
                </a:solidFill>
                <a:cs typeface="Times New Roman" pitchFamily="18" charset="0"/>
              </a:rPr>
              <a:t>One index level points to certain other n blocks.</a:t>
            </a:r>
          </a:p>
          <a:p>
            <a:pPr lvl="1"/>
            <a:r>
              <a:rPr lang="en-US" sz="2600" dirty="0">
                <a:solidFill>
                  <a:schemeClr val="accent3">
                    <a:lumMod val="75000"/>
                  </a:schemeClr>
                </a:solidFill>
                <a:cs typeface="Times New Roman" pitchFamily="18" charset="0"/>
              </a:rPr>
              <a:t>Combined Scheme</a:t>
            </a:r>
          </a:p>
          <a:p>
            <a:pPr lvl="2"/>
            <a:r>
              <a:rPr lang="en-US" sz="2600" dirty="0">
                <a:solidFill>
                  <a:schemeClr val="accent3">
                    <a:lumMod val="75000"/>
                  </a:schemeClr>
                </a:solidFill>
                <a:cs typeface="Times New Roman" pitchFamily="18" charset="0"/>
              </a:rPr>
              <a:t>Uses both linked and multilevel.</a:t>
            </a:r>
          </a:p>
          <a:p>
            <a:pPr lvl="2"/>
            <a:r>
              <a:rPr lang="en-US" sz="2600" dirty="0">
                <a:solidFill>
                  <a:schemeClr val="accent3">
                    <a:lumMod val="75000"/>
                  </a:schemeClr>
                </a:solidFill>
                <a:cs typeface="Times New Roman" pitchFamily="18" charset="0"/>
              </a:rPr>
              <a:t>First few are direct pointers.</a:t>
            </a:r>
          </a:p>
          <a:p>
            <a:pPr lvl="2"/>
            <a:r>
              <a:rPr lang="en-US" sz="2600" dirty="0">
                <a:solidFill>
                  <a:schemeClr val="accent3">
                    <a:lumMod val="75000"/>
                  </a:schemeClr>
                </a:solidFill>
                <a:cs typeface="Times New Roman" pitchFamily="18" charset="0"/>
              </a:rPr>
              <a:t>Last few are indirect pointers.</a:t>
            </a:r>
          </a:p>
        </p:txBody>
      </p:sp>
      <p:pic>
        <p:nvPicPr>
          <p:cNvPr id="90115" name="Picture 4"/>
          <p:cNvPicPr>
            <a:picLocks noChangeAspect="1" noChangeArrowheads="1"/>
          </p:cNvPicPr>
          <p:nvPr/>
        </p:nvPicPr>
        <p:blipFill>
          <a:blip r:embed="rId2"/>
          <a:srcRect/>
          <a:stretch>
            <a:fillRect/>
          </a:stretch>
        </p:blipFill>
        <p:spPr bwMode="auto">
          <a:xfrm>
            <a:off x="9789151" y="6677026"/>
            <a:ext cx="2399675" cy="1809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09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09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0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0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09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0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Comparison of File Allocation Methods</a:t>
            </a:r>
          </a:p>
        </p:txBody>
      </p:sp>
      <p:sp>
        <p:nvSpPr>
          <p:cNvPr id="3" name="Content Placeholder 2"/>
          <p:cNvSpPr>
            <a:spLocks noGrp="1"/>
          </p:cNvSpPr>
          <p:nvPr>
            <p:ph idx="1"/>
          </p:nvPr>
        </p:nvSpPr>
        <p:spPr>
          <a:xfrm>
            <a:off x="455612" y="2209800"/>
            <a:ext cx="11125200" cy="4191000"/>
          </a:xfrm>
        </p:spPr>
        <p:txBody>
          <a:bodyPr>
            <a:normAutofit/>
          </a:bodyPr>
          <a:lstStyle/>
          <a:p>
            <a:r>
              <a:rPr lang="en-US" sz="2600" dirty="0">
                <a:solidFill>
                  <a:schemeClr val="accent3">
                    <a:lumMod val="75000"/>
                  </a:schemeClr>
                </a:solidFill>
                <a:cs typeface="Times New Roman" pitchFamily="18" charset="0"/>
              </a:rPr>
              <a:t>Contiguous allocation requires just one disk access for both sequential and direct access</a:t>
            </a:r>
          </a:p>
          <a:p>
            <a:r>
              <a:rPr lang="en-US" sz="2600" dirty="0">
                <a:solidFill>
                  <a:schemeClr val="accent3">
                    <a:lumMod val="75000"/>
                  </a:schemeClr>
                </a:solidFill>
                <a:cs typeface="Times New Roman" pitchFamily="18" charset="0"/>
              </a:rPr>
              <a:t>Linked allocation is good for sequential access. Not suitable for direct access - for accessing </a:t>
            </a:r>
            <a:r>
              <a:rPr lang="en-US" sz="2600" dirty="0" err="1">
                <a:solidFill>
                  <a:schemeClr val="accent3">
                    <a:lumMod val="75000"/>
                  </a:schemeClr>
                </a:solidFill>
                <a:cs typeface="Times New Roman" pitchFamily="18" charset="0"/>
              </a:rPr>
              <a:t>i</a:t>
            </a:r>
            <a:r>
              <a:rPr lang="en-US" sz="2600" baseline="30000" dirty="0" err="1">
                <a:solidFill>
                  <a:schemeClr val="accent3">
                    <a:lumMod val="75000"/>
                  </a:schemeClr>
                </a:solidFill>
                <a:cs typeface="Times New Roman" pitchFamily="18" charset="0"/>
              </a:rPr>
              <a:t>th</a:t>
            </a:r>
            <a:r>
              <a:rPr lang="en-US" sz="2600" dirty="0">
                <a:solidFill>
                  <a:schemeClr val="accent3">
                    <a:lumMod val="75000"/>
                  </a:schemeClr>
                </a:solidFill>
                <a:cs typeface="Times New Roman" pitchFamily="18" charset="0"/>
              </a:rPr>
              <a:t> block, it might require </a:t>
            </a:r>
            <a:r>
              <a:rPr lang="en-US" sz="2600" dirty="0" err="1">
                <a:solidFill>
                  <a:schemeClr val="accent3">
                    <a:lumMod val="75000"/>
                  </a:schemeClr>
                </a:solidFill>
                <a:cs typeface="Times New Roman" pitchFamily="18" charset="0"/>
              </a:rPr>
              <a:t>i</a:t>
            </a:r>
            <a:r>
              <a:rPr lang="en-US" sz="2600" dirty="0">
                <a:solidFill>
                  <a:schemeClr val="accent3">
                    <a:lumMod val="75000"/>
                  </a:schemeClr>
                </a:solidFill>
                <a:cs typeface="Times New Roman" pitchFamily="18" charset="0"/>
              </a:rPr>
              <a:t> disk accesses</a:t>
            </a:r>
          </a:p>
          <a:p>
            <a:r>
              <a:rPr lang="en-US" sz="2600" dirty="0">
                <a:solidFill>
                  <a:schemeClr val="accent3">
                    <a:lumMod val="75000"/>
                  </a:schemeClr>
                </a:solidFill>
                <a:cs typeface="Times New Roman" pitchFamily="18" charset="0"/>
              </a:rPr>
              <a:t>Indexed allocation more complex – if index block already in memory, then access can be made directly. Else requires two accesses – to read index block and read desired data block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Free Space Management</a:t>
            </a:r>
          </a:p>
        </p:txBody>
      </p:sp>
      <p:sp>
        <p:nvSpPr>
          <p:cNvPr id="3" name="Content Placeholder 2"/>
          <p:cNvSpPr>
            <a:spLocks noGrp="1"/>
          </p:cNvSpPr>
          <p:nvPr>
            <p:ph idx="1"/>
          </p:nvPr>
        </p:nvSpPr>
        <p:spPr>
          <a:xfrm>
            <a:off x="531812" y="1828800"/>
            <a:ext cx="11277600" cy="4191000"/>
          </a:xfrm>
        </p:spPr>
        <p:txBody>
          <a:bodyPr>
            <a:normAutofit/>
          </a:bodyPr>
          <a:lstStyle/>
          <a:p>
            <a:pPr algn="just"/>
            <a:r>
              <a:rPr lang="en-US" sz="2600" dirty="0">
                <a:solidFill>
                  <a:schemeClr val="accent3">
                    <a:lumMod val="75000"/>
                  </a:schemeClr>
                </a:solidFill>
                <a:cs typeface="Times New Roman" pitchFamily="18" charset="0"/>
              </a:rPr>
              <a:t>To keep track of free disk space, the system maintains a free-space list.</a:t>
            </a:r>
          </a:p>
          <a:p>
            <a:pPr algn="just"/>
            <a:r>
              <a:rPr lang="en-US" sz="2600" dirty="0">
                <a:solidFill>
                  <a:schemeClr val="accent3">
                    <a:lumMod val="75000"/>
                  </a:schemeClr>
                </a:solidFill>
                <a:cs typeface="Times New Roman" pitchFamily="18" charset="0"/>
              </a:rPr>
              <a:t>The free – </a:t>
            </a:r>
            <a:r>
              <a:rPr lang="en-US" sz="2600" dirty="0">
                <a:solidFill>
                  <a:srgbClr val="C00000"/>
                </a:solidFill>
                <a:cs typeface="Times New Roman" pitchFamily="18" charset="0"/>
              </a:rPr>
              <a:t>space list records all free disks blocks</a:t>
            </a:r>
            <a:r>
              <a:rPr lang="en-US" sz="2600" dirty="0">
                <a:solidFill>
                  <a:schemeClr val="accent3">
                    <a:lumMod val="75000"/>
                  </a:schemeClr>
                </a:solidFill>
                <a:cs typeface="Times New Roman" pitchFamily="18" charset="0"/>
              </a:rPr>
              <a:t>, those not allocated to some file or directory.</a:t>
            </a:r>
          </a:p>
          <a:p>
            <a:pPr algn="just"/>
            <a:r>
              <a:rPr lang="en-US" sz="2600" dirty="0">
                <a:solidFill>
                  <a:schemeClr val="accent3">
                    <a:lumMod val="75000"/>
                  </a:schemeClr>
                </a:solidFill>
                <a:cs typeface="Times New Roman" pitchFamily="18" charset="0"/>
              </a:rPr>
              <a:t>Ways to implement free space list </a:t>
            </a:r>
          </a:p>
          <a:p>
            <a:pPr lvl="1">
              <a:lnSpc>
                <a:spcPct val="100000"/>
              </a:lnSpc>
            </a:pPr>
            <a:r>
              <a:rPr lang="en-US" sz="2600" dirty="0">
                <a:solidFill>
                  <a:srgbClr val="C00000"/>
                </a:solidFill>
                <a:cs typeface="Times New Roman" pitchFamily="18" charset="0"/>
              </a:rPr>
              <a:t>Bit Vector</a:t>
            </a:r>
          </a:p>
          <a:p>
            <a:pPr lvl="1">
              <a:lnSpc>
                <a:spcPct val="100000"/>
              </a:lnSpc>
            </a:pPr>
            <a:r>
              <a:rPr lang="en-US" sz="2600" dirty="0">
                <a:solidFill>
                  <a:srgbClr val="C00000"/>
                </a:solidFill>
                <a:cs typeface="Times New Roman" pitchFamily="18" charset="0"/>
              </a:rPr>
              <a:t>Linked List</a:t>
            </a:r>
          </a:p>
          <a:p>
            <a:pPr lvl="1">
              <a:lnSpc>
                <a:spcPct val="100000"/>
              </a:lnSpc>
            </a:pPr>
            <a:r>
              <a:rPr lang="en-US" sz="2600" dirty="0">
                <a:solidFill>
                  <a:srgbClr val="C00000"/>
                </a:solidFill>
                <a:cs typeface="Times New Roman" pitchFamily="18" charset="0"/>
              </a:rPr>
              <a:t>Grouping</a:t>
            </a:r>
          </a:p>
          <a:p>
            <a:pPr lvl="1">
              <a:lnSpc>
                <a:spcPct val="100000"/>
              </a:lnSpc>
            </a:pPr>
            <a:r>
              <a:rPr lang="en-US" sz="2600" dirty="0">
                <a:solidFill>
                  <a:srgbClr val="C00000"/>
                </a:solidFill>
                <a:cs typeface="Times New Roman" pitchFamily="18" charset="0"/>
              </a:rPr>
              <a:t>Counting</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52400"/>
            <a:ext cx="9601200" cy="1143000"/>
          </a:xfrm>
        </p:spPr>
        <p:txBody>
          <a:bodyPr>
            <a:normAutofit/>
          </a:bodyPr>
          <a:lstStyle/>
          <a:p>
            <a:pPr algn="ctr"/>
            <a:r>
              <a:rPr lang="en-US" sz="3600" dirty="0">
                <a:solidFill>
                  <a:srgbClr val="3399FF"/>
                </a:solidFill>
              </a:rPr>
              <a:t>File Attributes</a:t>
            </a:r>
          </a:p>
        </p:txBody>
      </p:sp>
      <p:sp>
        <p:nvSpPr>
          <p:cNvPr id="3" name="Content Placeholder 2"/>
          <p:cNvSpPr>
            <a:spLocks noGrp="1"/>
          </p:cNvSpPr>
          <p:nvPr>
            <p:ph idx="1"/>
          </p:nvPr>
        </p:nvSpPr>
        <p:spPr>
          <a:xfrm>
            <a:off x="303212" y="1295400"/>
            <a:ext cx="11430000" cy="4191000"/>
          </a:xfrm>
        </p:spPr>
        <p:txBody>
          <a:bodyPr>
            <a:noAutofit/>
          </a:bodyPr>
          <a:lstStyle/>
          <a:p>
            <a:pPr algn="just"/>
            <a:r>
              <a:rPr lang="en-US" sz="2600" dirty="0">
                <a:solidFill>
                  <a:srgbClr val="C00000"/>
                </a:solidFill>
                <a:cs typeface="Times New Roman" pitchFamily="18" charset="0"/>
              </a:rPr>
              <a:t>Name </a:t>
            </a:r>
            <a:r>
              <a:rPr lang="en-US" sz="2600" dirty="0">
                <a:solidFill>
                  <a:schemeClr val="accent3">
                    <a:lumMod val="75000"/>
                  </a:schemeClr>
                </a:solidFill>
                <a:cs typeface="Times New Roman" pitchFamily="18" charset="0"/>
              </a:rPr>
              <a:t> –  symbolic name in human-readable form</a:t>
            </a:r>
          </a:p>
          <a:p>
            <a:pPr algn="just"/>
            <a:r>
              <a:rPr lang="en-US" sz="2600" dirty="0">
                <a:solidFill>
                  <a:srgbClr val="C00000"/>
                </a:solidFill>
                <a:cs typeface="Times New Roman" pitchFamily="18" charset="0"/>
              </a:rPr>
              <a:t>Identifier</a:t>
            </a:r>
            <a:r>
              <a:rPr lang="en-US" sz="2600" dirty="0">
                <a:solidFill>
                  <a:schemeClr val="accent3">
                    <a:lumMod val="75000"/>
                  </a:schemeClr>
                </a:solidFill>
                <a:cs typeface="Times New Roman" pitchFamily="18" charset="0"/>
              </a:rPr>
              <a:t> – unique tag identifying the file within the file system.</a:t>
            </a:r>
          </a:p>
          <a:p>
            <a:pPr algn="just"/>
            <a:r>
              <a:rPr lang="en-US" sz="2600" dirty="0">
                <a:solidFill>
                  <a:srgbClr val="C00000"/>
                </a:solidFill>
                <a:cs typeface="Times New Roman" pitchFamily="18" charset="0"/>
              </a:rPr>
              <a:t>Type</a:t>
            </a:r>
            <a:r>
              <a:rPr lang="en-US" sz="2600" dirty="0">
                <a:solidFill>
                  <a:schemeClr val="accent3">
                    <a:lumMod val="75000"/>
                  </a:schemeClr>
                </a:solidFill>
                <a:cs typeface="Times New Roman" pitchFamily="18" charset="0"/>
              </a:rPr>
              <a:t> – needed for systems that support different types</a:t>
            </a:r>
          </a:p>
          <a:p>
            <a:pPr algn="just"/>
            <a:r>
              <a:rPr lang="en-US" sz="2600" dirty="0">
                <a:solidFill>
                  <a:srgbClr val="C00000"/>
                </a:solidFill>
                <a:cs typeface="Times New Roman" pitchFamily="18" charset="0"/>
              </a:rPr>
              <a:t>Location</a:t>
            </a:r>
            <a:r>
              <a:rPr lang="en-US" sz="2600" dirty="0">
                <a:solidFill>
                  <a:schemeClr val="accent3">
                    <a:lumMod val="75000"/>
                  </a:schemeClr>
                </a:solidFill>
                <a:cs typeface="Times New Roman" pitchFamily="18" charset="0"/>
              </a:rPr>
              <a:t> – pointer to file location on device</a:t>
            </a:r>
          </a:p>
          <a:p>
            <a:pPr algn="just"/>
            <a:r>
              <a:rPr lang="en-US" sz="2600" dirty="0">
                <a:solidFill>
                  <a:srgbClr val="C00000"/>
                </a:solidFill>
                <a:cs typeface="Times New Roman" pitchFamily="18" charset="0"/>
              </a:rPr>
              <a:t>Size </a:t>
            </a:r>
            <a:r>
              <a:rPr lang="en-US" sz="2600" dirty="0">
                <a:solidFill>
                  <a:schemeClr val="accent3">
                    <a:lumMod val="75000"/>
                  </a:schemeClr>
                </a:solidFill>
                <a:cs typeface="Times New Roman" pitchFamily="18" charset="0"/>
              </a:rPr>
              <a:t>– current file size</a:t>
            </a:r>
          </a:p>
          <a:p>
            <a:pPr algn="just"/>
            <a:r>
              <a:rPr lang="en-US" sz="2600" dirty="0">
                <a:solidFill>
                  <a:srgbClr val="C00000"/>
                </a:solidFill>
                <a:cs typeface="Times New Roman" pitchFamily="18" charset="0"/>
              </a:rPr>
              <a:t>Protection</a:t>
            </a:r>
            <a:r>
              <a:rPr lang="en-US" sz="2600" dirty="0">
                <a:solidFill>
                  <a:schemeClr val="accent3">
                    <a:lumMod val="75000"/>
                  </a:schemeClr>
                </a:solidFill>
                <a:cs typeface="Times New Roman" pitchFamily="18" charset="0"/>
              </a:rPr>
              <a:t> – controls who can do reading, writing, executing</a:t>
            </a:r>
          </a:p>
          <a:p>
            <a:pPr algn="just"/>
            <a:r>
              <a:rPr lang="en-US" sz="2600" dirty="0">
                <a:solidFill>
                  <a:srgbClr val="C00000"/>
                </a:solidFill>
                <a:cs typeface="Times New Roman" pitchFamily="18" charset="0"/>
              </a:rPr>
              <a:t>Time, date, and user identification</a:t>
            </a:r>
            <a:r>
              <a:rPr lang="en-US" sz="2600" dirty="0">
                <a:solidFill>
                  <a:schemeClr val="accent3">
                    <a:lumMod val="75000"/>
                  </a:schemeClr>
                </a:solidFill>
                <a:cs typeface="Times New Roman" pitchFamily="18" charset="0"/>
              </a:rPr>
              <a:t> – data for protection, security, and usage monitoring</a:t>
            </a:r>
          </a:p>
          <a:p>
            <a:pPr algn="just"/>
            <a:r>
              <a:rPr lang="en-US" sz="2600" dirty="0">
                <a:solidFill>
                  <a:schemeClr val="accent3">
                    <a:lumMod val="75000"/>
                  </a:schemeClr>
                </a:solidFill>
                <a:cs typeface="Times New Roman" pitchFamily="18" charset="0"/>
              </a:rPr>
              <a:t>Information about files are kept in the directory structure, which is maintained on the disk</a:t>
            </a:r>
          </a:p>
          <a:p>
            <a:pPr algn="just"/>
            <a:endParaRPr lang="en-US" sz="2600" dirty="0">
              <a:solidFill>
                <a:schemeClr val="accent3">
                  <a:lumMod val="75000"/>
                </a:schemeClr>
              </a:solidFill>
              <a:cs typeface="Times New Roman"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98612" y="228600"/>
            <a:ext cx="9601200" cy="1143000"/>
          </a:xfrm>
        </p:spPr>
        <p:txBody>
          <a:bodyPr>
            <a:normAutofit/>
          </a:bodyPr>
          <a:lstStyle/>
          <a:p>
            <a:pPr algn="ctr"/>
            <a:r>
              <a:rPr lang="en-US" sz="3600" dirty="0">
                <a:solidFill>
                  <a:srgbClr val="3399FF"/>
                </a:solidFill>
              </a:rPr>
              <a:t>File Operations</a:t>
            </a:r>
          </a:p>
        </p:txBody>
      </p:sp>
      <p:sp>
        <p:nvSpPr>
          <p:cNvPr id="52227" name="Rectangle 3"/>
          <p:cNvSpPr>
            <a:spLocks noGrp="1" noChangeArrowheads="1"/>
          </p:cNvSpPr>
          <p:nvPr>
            <p:ph idx="1"/>
          </p:nvPr>
        </p:nvSpPr>
        <p:spPr>
          <a:xfrm>
            <a:off x="303212" y="1447800"/>
            <a:ext cx="11353800" cy="4191000"/>
          </a:xfrm>
        </p:spPr>
        <p:txBody>
          <a:bodyPr>
            <a:noAutofit/>
          </a:bodyPr>
          <a:lstStyle/>
          <a:p>
            <a:pPr algn="just"/>
            <a:r>
              <a:rPr lang="en-US" sz="2600" dirty="0">
                <a:solidFill>
                  <a:srgbClr val="C00000"/>
                </a:solidFill>
                <a:cs typeface="Times New Roman" pitchFamily="18" charset="0"/>
              </a:rPr>
              <a:t>Create</a:t>
            </a:r>
            <a:r>
              <a:rPr lang="en-US" sz="2600" dirty="0">
                <a:solidFill>
                  <a:schemeClr val="accent3">
                    <a:lumMod val="75000"/>
                  </a:schemeClr>
                </a:solidFill>
                <a:cs typeface="Times New Roman" pitchFamily="18" charset="0"/>
              </a:rPr>
              <a:t> </a:t>
            </a:r>
          </a:p>
          <a:p>
            <a:pPr lvl="1" algn="just"/>
            <a:r>
              <a:rPr lang="en-US" sz="2600" dirty="0">
                <a:solidFill>
                  <a:schemeClr val="accent3">
                    <a:lumMod val="75000"/>
                  </a:schemeClr>
                </a:solidFill>
                <a:cs typeface="Times New Roman" pitchFamily="18" charset="0"/>
              </a:rPr>
              <a:t>Space in file system must be found for the file</a:t>
            </a:r>
          </a:p>
          <a:p>
            <a:pPr lvl="1" algn="just"/>
            <a:r>
              <a:rPr lang="en-US" sz="2600" dirty="0">
                <a:solidFill>
                  <a:schemeClr val="accent3">
                    <a:lumMod val="75000"/>
                  </a:schemeClr>
                </a:solidFill>
                <a:cs typeface="Times New Roman" pitchFamily="18" charset="0"/>
              </a:rPr>
              <a:t>An entry for new file must be made in directory</a:t>
            </a:r>
          </a:p>
          <a:p>
            <a:pPr algn="just"/>
            <a:r>
              <a:rPr lang="en-US" sz="2600" dirty="0">
                <a:solidFill>
                  <a:srgbClr val="C00000"/>
                </a:solidFill>
                <a:cs typeface="Times New Roman" pitchFamily="18" charset="0"/>
              </a:rPr>
              <a:t>Write</a:t>
            </a:r>
          </a:p>
          <a:p>
            <a:pPr lvl="1" algn="just"/>
            <a:r>
              <a:rPr lang="en-US" sz="2600" dirty="0">
                <a:solidFill>
                  <a:schemeClr val="accent3">
                    <a:lumMod val="75000"/>
                  </a:schemeClr>
                </a:solidFill>
                <a:cs typeface="Times New Roman" pitchFamily="18" charset="0"/>
              </a:rPr>
              <a:t>System call specifies name of file &amp; information to be written on file</a:t>
            </a:r>
          </a:p>
          <a:p>
            <a:pPr lvl="1" algn="just"/>
            <a:r>
              <a:rPr lang="en-US" sz="2600" dirty="0">
                <a:solidFill>
                  <a:schemeClr val="accent3">
                    <a:lumMod val="75000"/>
                  </a:schemeClr>
                </a:solidFill>
                <a:cs typeface="Times New Roman" pitchFamily="18" charset="0"/>
              </a:rPr>
              <a:t>System searches for file location</a:t>
            </a:r>
          </a:p>
          <a:p>
            <a:pPr lvl="1" algn="just"/>
            <a:r>
              <a:rPr lang="en-US" sz="2600" dirty="0">
                <a:solidFill>
                  <a:schemeClr val="accent3">
                    <a:lumMod val="75000"/>
                  </a:schemeClr>
                </a:solidFill>
                <a:cs typeface="Times New Roman" pitchFamily="18" charset="0"/>
              </a:rPr>
              <a:t>System must keep write pointer to the location</a:t>
            </a:r>
          </a:p>
          <a:p>
            <a:pPr algn="just"/>
            <a:r>
              <a:rPr lang="en-US" sz="2600" dirty="0">
                <a:solidFill>
                  <a:srgbClr val="C00000"/>
                </a:solidFill>
                <a:cs typeface="Times New Roman" pitchFamily="18" charset="0"/>
              </a:rPr>
              <a:t>Read</a:t>
            </a:r>
          </a:p>
          <a:p>
            <a:pPr lvl="1" algn="just"/>
            <a:r>
              <a:rPr lang="en-US" sz="2600" dirty="0">
                <a:solidFill>
                  <a:schemeClr val="accent3">
                    <a:lumMod val="75000"/>
                  </a:schemeClr>
                </a:solidFill>
                <a:cs typeface="Times New Roman" pitchFamily="18" charset="0"/>
              </a:rPr>
              <a:t>System call specifies file name &amp; location of next block of information</a:t>
            </a:r>
          </a:p>
          <a:p>
            <a:pPr lvl="1" algn="just"/>
            <a:r>
              <a:rPr lang="en-US" sz="2600" dirty="0">
                <a:solidFill>
                  <a:schemeClr val="accent3">
                    <a:lumMod val="75000"/>
                  </a:schemeClr>
                </a:solidFill>
                <a:cs typeface="Times New Roman" pitchFamily="18" charset="0"/>
              </a:rPr>
              <a:t>Read pointer kept at next location from where data is to be read</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762000"/>
            <a:ext cx="11353800" cy="5257800"/>
          </a:xfrm>
        </p:spPr>
        <p:txBody>
          <a:bodyPr>
            <a:noAutofit/>
          </a:bodyPr>
          <a:lstStyle/>
          <a:p>
            <a:pPr algn="just"/>
            <a:r>
              <a:rPr lang="en-US" sz="2600" dirty="0">
                <a:solidFill>
                  <a:srgbClr val="C00000"/>
                </a:solidFill>
                <a:cs typeface="Times New Roman" pitchFamily="18" charset="0"/>
              </a:rPr>
              <a:t>Reposition within file </a:t>
            </a:r>
          </a:p>
          <a:p>
            <a:pPr lvl="1" algn="just"/>
            <a:r>
              <a:rPr lang="en-US" sz="2600" dirty="0">
                <a:solidFill>
                  <a:schemeClr val="accent3">
                    <a:lumMod val="75000"/>
                  </a:schemeClr>
                </a:solidFill>
                <a:cs typeface="Times New Roman" pitchFamily="18" charset="0"/>
              </a:rPr>
              <a:t>file seek;  don’t  involve any I/O </a:t>
            </a:r>
          </a:p>
          <a:p>
            <a:pPr algn="just"/>
            <a:r>
              <a:rPr lang="en-US" sz="2600" dirty="0">
                <a:solidFill>
                  <a:srgbClr val="C00000"/>
                </a:solidFill>
                <a:cs typeface="Times New Roman" pitchFamily="18" charset="0"/>
              </a:rPr>
              <a:t>Delete </a:t>
            </a:r>
          </a:p>
          <a:p>
            <a:pPr lvl="1" algn="just"/>
            <a:r>
              <a:rPr lang="en-US" sz="2600" dirty="0">
                <a:solidFill>
                  <a:schemeClr val="accent3">
                    <a:lumMod val="75000"/>
                  </a:schemeClr>
                </a:solidFill>
                <a:cs typeface="Times New Roman" pitchFamily="18" charset="0"/>
              </a:rPr>
              <a:t>Search for the file to be deleted</a:t>
            </a:r>
          </a:p>
          <a:p>
            <a:pPr lvl="1" algn="just"/>
            <a:r>
              <a:rPr lang="en-US" sz="2600" dirty="0">
                <a:solidFill>
                  <a:schemeClr val="accent3">
                    <a:lumMod val="75000"/>
                  </a:schemeClr>
                </a:solidFill>
                <a:cs typeface="Times New Roman" pitchFamily="18" charset="0"/>
              </a:rPr>
              <a:t>Release file space and erase directory entry</a:t>
            </a:r>
          </a:p>
          <a:p>
            <a:pPr algn="just"/>
            <a:r>
              <a:rPr lang="en-US" sz="2600" dirty="0">
                <a:solidFill>
                  <a:srgbClr val="C00000"/>
                </a:solidFill>
                <a:cs typeface="Times New Roman" pitchFamily="18" charset="0"/>
              </a:rPr>
              <a:t>Truncate</a:t>
            </a:r>
          </a:p>
          <a:p>
            <a:pPr lvl="1" algn="just"/>
            <a:r>
              <a:rPr lang="en-US" sz="2600" dirty="0">
                <a:solidFill>
                  <a:schemeClr val="accent3">
                    <a:lumMod val="75000"/>
                  </a:schemeClr>
                </a:solidFill>
                <a:cs typeface="Times New Roman" pitchFamily="18" charset="0"/>
              </a:rPr>
              <a:t>Erase contents but keep the file structure</a:t>
            </a:r>
          </a:p>
          <a:p>
            <a:pPr lvl="1" algn="just"/>
            <a:r>
              <a:rPr lang="en-US" sz="2600" dirty="0">
                <a:solidFill>
                  <a:schemeClr val="accent3">
                    <a:lumMod val="75000"/>
                  </a:schemeClr>
                </a:solidFill>
                <a:cs typeface="Times New Roman" pitchFamily="18" charset="0"/>
              </a:rPr>
              <a:t>All attributes remains same but length becomes zero</a:t>
            </a:r>
          </a:p>
          <a:p>
            <a:pPr algn="just"/>
            <a:r>
              <a:rPr lang="en-US" sz="2600" dirty="0">
                <a:solidFill>
                  <a:srgbClr val="C00000"/>
                </a:solidFill>
                <a:cs typeface="Times New Roman" pitchFamily="18" charset="0"/>
              </a:rPr>
              <a:t>Other operations on file</a:t>
            </a:r>
          </a:p>
          <a:p>
            <a:pPr lvl="1" algn="just"/>
            <a:r>
              <a:rPr lang="en-US" sz="2600" dirty="0">
                <a:solidFill>
                  <a:schemeClr val="accent3">
                    <a:lumMod val="75000"/>
                  </a:schemeClr>
                </a:solidFill>
                <a:cs typeface="Times New Roman" pitchFamily="18" charset="0"/>
              </a:rPr>
              <a:t>Append – writing at the end</a:t>
            </a:r>
          </a:p>
          <a:p>
            <a:pPr lvl="1" algn="just"/>
            <a:r>
              <a:rPr lang="en-US" sz="2600" dirty="0">
                <a:solidFill>
                  <a:schemeClr val="accent3">
                    <a:lumMod val="75000"/>
                  </a:schemeClr>
                </a:solidFill>
                <a:cs typeface="Times New Roman" pitchFamily="18" charset="0"/>
              </a:rPr>
              <a:t>Copy – copying file contents to another file</a:t>
            </a:r>
          </a:p>
          <a:p>
            <a:pPr lvl="1" algn="just"/>
            <a:r>
              <a:rPr lang="en-US" sz="2600" dirty="0">
                <a:solidFill>
                  <a:schemeClr val="accent3">
                    <a:lumMod val="75000"/>
                  </a:schemeClr>
                </a:solidFill>
                <a:cs typeface="Times New Roman" pitchFamily="18" charset="0"/>
              </a:rPr>
              <a:t>Get or set attributes of files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0"/>
            <a:ext cx="9601200" cy="1143000"/>
          </a:xfrm>
        </p:spPr>
        <p:txBody>
          <a:bodyPr>
            <a:normAutofit/>
          </a:bodyPr>
          <a:lstStyle/>
          <a:p>
            <a:pPr algn="ctr"/>
            <a:r>
              <a:rPr lang="en-US" sz="3600" dirty="0">
                <a:solidFill>
                  <a:srgbClr val="3399FF"/>
                </a:solidFill>
              </a:rPr>
              <a:t>File Types</a:t>
            </a:r>
          </a:p>
        </p:txBody>
      </p:sp>
      <p:sp>
        <p:nvSpPr>
          <p:cNvPr id="3" name="Content Placeholder 2"/>
          <p:cNvSpPr>
            <a:spLocks noGrp="1"/>
          </p:cNvSpPr>
          <p:nvPr>
            <p:ph idx="1"/>
          </p:nvPr>
        </p:nvSpPr>
        <p:spPr>
          <a:xfrm>
            <a:off x="455612" y="1828800"/>
            <a:ext cx="11430000" cy="4191000"/>
          </a:xfrm>
        </p:spPr>
        <p:txBody>
          <a:bodyPr/>
          <a:lstStyle/>
          <a:p>
            <a:pPr algn="just"/>
            <a:r>
              <a:rPr lang="en-US" sz="2600" dirty="0">
                <a:solidFill>
                  <a:schemeClr val="accent3">
                    <a:lumMod val="75000"/>
                  </a:schemeClr>
                </a:solidFill>
                <a:cs typeface="Times New Roman" pitchFamily="18" charset="0"/>
              </a:rPr>
              <a:t>If an OS recognizes the type of file, it then operates in appropriate ways.</a:t>
            </a:r>
          </a:p>
          <a:p>
            <a:pPr algn="just"/>
            <a:r>
              <a:rPr lang="en-US" sz="2600" dirty="0">
                <a:solidFill>
                  <a:schemeClr val="accent3">
                    <a:lumMod val="75000"/>
                  </a:schemeClr>
                </a:solidFill>
                <a:cs typeface="Times New Roman" pitchFamily="18" charset="0"/>
              </a:rPr>
              <a:t>Name is split into 2 parts :</a:t>
            </a:r>
          </a:p>
          <a:p>
            <a:pPr lvl="1" algn="just"/>
            <a:r>
              <a:rPr lang="en-US" sz="2600" dirty="0">
                <a:solidFill>
                  <a:srgbClr val="C00000"/>
                </a:solidFill>
                <a:cs typeface="Times New Roman" pitchFamily="18" charset="0"/>
              </a:rPr>
              <a:t>Name </a:t>
            </a:r>
          </a:p>
          <a:p>
            <a:pPr lvl="1" algn="just"/>
            <a:r>
              <a:rPr lang="en-US" sz="2600" dirty="0">
                <a:solidFill>
                  <a:srgbClr val="C00000"/>
                </a:solidFill>
                <a:cs typeface="Times New Roman" pitchFamily="18" charset="0"/>
              </a:rPr>
              <a:t>Extension</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OS uses the extension to indicate the type of the file and the type of the operations that can be done on the file</a:t>
            </a:r>
          </a:p>
          <a:p>
            <a:pPr algn="just"/>
            <a:endParaRPr lang="en-US" dirty="0">
              <a:latin typeface="Century"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www.cs.uic.edu/%7Ejbell/CourseNotes/OperatingSystems/images/Chapter11/11_03_CommonFileTypes.jpg"/>
          <p:cNvPicPr>
            <a:picLocks noChangeAspect="1" noChangeArrowheads="1"/>
          </p:cNvPicPr>
          <p:nvPr/>
        </p:nvPicPr>
        <p:blipFill>
          <a:blip r:embed="rId3" cstate="print"/>
          <a:srcRect/>
          <a:stretch>
            <a:fillRect/>
          </a:stretch>
        </p:blipFill>
        <p:spPr bwMode="auto">
          <a:xfrm>
            <a:off x="2741612" y="165475"/>
            <a:ext cx="6172200" cy="6616325"/>
          </a:xfrm>
          <a:prstGeom prst="rect">
            <a:avLst/>
          </a:prstGeom>
          <a:noFill/>
        </p:spPr>
      </p:pic>
    </p:spTree>
  </p:cSld>
  <p:clrMapOvr>
    <a:masterClrMapping/>
  </p:clrMapOvr>
  <p:transition spd="med">
    <p:fade/>
  </p:transition>
</p:sld>
</file>

<file path=ppt/theme/theme1.xml><?xml version="1.0" encoding="utf-8"?>
<a:theme xmlns:a="http://schemas.openxmlformats.org/drawingml/2006/main" name="good painting">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good painting</Template>
  <TotalTime>0</TotalTime>
  <Words>3792</Words>
  <Application>Microsoft Office PowerPoint</Application>
  <PresentationFormat>Custom</PresentationFormat>
  <Paragraphs>372</Paragraphs>
  <Slides>43</Slides>
  <Notes>32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Bookman Old Style</vt:lpstr>
      <vt:lpstr>Century</vt:lpstr>
      <vt:lpstr>Monotype Sorts</vt:lpstr>
      <vt:lpstr>Palatino Linotype</vt:lpstr>
      <vt:lpstr>Wingdings</vt:lpstr>
      <vt:lpstr>good painting</vt:lpstr>
      <vt:lpstr>PowerPoint Presentation</vt:lpstr>
      <vt:lpstr>Course Objective</vt:lpstr>
      <vt:lpstr>File System</vt:lpstr>
      <vt:lpstr>File Concept</vt:lpstr>
      <vt:lpstr>File Attributes</vt:lpstr>
      <vt:lpstr>File Operations</vt:lpstr>
      <vt:lpstr>PowerPoint Presentation</vt:lpstr>
      <vt:lpstr>File Types</vt:lpstr>
      <vt:lpstr>PowerPoint Presentation</vt:lpstr>
      <vt:lpstr>File Structure</vt:lpstr>
      <vt:lpstr>Access Methods</vt:lpstr>
      <vt:lpstr>Sequential Access</vt:lpstr>
      <vt:lpstr>Sequential Access</vt:lpstr>
      <vt:lpstr>Direct Access</vt:lpstr>
      <vt:lpstr>Simulation of sequential access on a direct-access file</vt:lpstr>
      <vt:lpstr>Indexed Sequential Access</vt:lpstr>
      <vt:lpstr>PowerPoint Presentation</vt:lpstr>
      <vt:lpstr>Directory Systems</vt:lpstr>
      <vt:lpstr>Directory Systems</vt:lpstr>
      <vt:lpstr>PowerPoint Presentation</vt:lpstr>
      <vt:lpstr>Single-Level Directory</vt:lpstr>
      <vt:lpstr>Two-Level Directory</vt:lpstr>
      <vt:lpstr>Tree Structured Directories</vt:lpstr>
      <vt:lpstr>Tree Structured Directories</vt:lpstr>
      <vt:lpstr>PowerPoint Presentation</vt:lpstr>
      <vt:lpstr>Acyclic – Graph Directories</vt:lpstr>
      <vt:lpstr>Acyclic – Graph Directories</vt:lpstr>
      <vt:lpstr>PowerPoint Presentation</vt:lpstr>
      <vt:lpstr>PowerPoint Presentation</vt:lpstr>
      <vt:lpstr>General Graph Directory</vt:lpstr>
      <vt:lpstr>General Graph Directory</vt:lpstr>
      <vt:lpstr>Allocation Methods</vt:lpstr>
      <vt:lpstr>Contiguous Allocation</vt:lpstr>
      <vt:lpstr>PowerPoint Presentation</vt:lpstr>
      <vt:lpstr>Linked Allocation</vt:lpstr>
      <vt:lpstr>PowerPoint Presentation</vt:lpstr>
      <vt:lpstr>PowerPoint Presentation</vt:lpstr>
      <vt:lpstr>File-Allocation Table</vt:lpstr>
      <vt:lpstr>Indexed Allocation</vt:lpstr>
      <vt:lpstr>PowerPoint Presentation</vt:lpstr>
      <vt:lpstr>PowerPoint Presentation</vt:lpstr>
      <vt:lpstr>Comparison of File Allocation Methods</vt:lpstr>
      <vt:lpstr>Free Space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2016-01-19T07:51:59Z</dcterms:created>
  <dcterms:modified xsi:type="dcterms:W3CDTF">2024-04-17T05:45:10Z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